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27"/>
  </p:notesMasterIdLst>
  <p:handoutMasterIdLst>
    <p:handoutMasterId r:id="rId28"/>
  </p:handoutMasterIdLst>
  <p:sldIdLst>
    <p:sldId id="282" r:id="rId4"/>
    <p:sldId id="292" r:id="rId5"/>
    <p:sldId id="283" r:id="rId6"/>
    <p:sldId id="291" r:id="rId7"/>
    <p:sldId id="311" r:id="rId8"/>
    <p:sldId id="298" r:id="rId9"/>
    <p:sldId id="312" r:id="rId10"/>
    <p:sldId id="293" r:id="rId11"/>
    <p:sldId id="297" r:id="rId12"/>
    <p:sldId id="299" r:id="rId13"/>
    <p:sldId id="303" r:id="rId14"/>
    <p:sldId id="304" r:id="rId15"/>
    <p:sldId id="301" r:id="rId16"/>
    <p:sldId id="294" r:id="rId17"/>
    <p:sldId id="310" r:id="rId18"/>
    <p:sldId id="308" r:id="rId19"/>
    <p:sldId id="309" r:id="rId20"/>
    <p:sldId id="306" r:id="rId21"/>
    <p:sldId id="305" r:id="rId22"/>
    <p:sldId id="307" r:id="rId23"/>
    <p:sldId id="296" r:id="rId24"/>
    <p:sldId id="285" r:id="rId25"/>
    <p:sldId id="281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31" autoAdjust="0"/>
  </p:normalViewPr>
  <p:slideViewPr>
    <p:cSldViewPr snapToGrid="0">
      <p:cViewPr varScale="1">
        <p:scale>
          <a:sx n="81" d="100"/>
          <a:sy n="81" d="100"/>
        </p:scale>
        <p:origin x="65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289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B546F5-B68F-4573-9551-2F602A99DA7B}" type="datetime1">
              <a:rPr lang="pt-BR" smtClean="0"/>
              <a:t>11/02/2020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CCE05-3D42-4001-BDBD-95E1D9C23CBC}" type="datetime1">
              <a:rPr lang="pt-BR" smtClean="0"/>
              <a:pPr/>
              <a:t>11/02/2020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167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471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577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16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329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40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3061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82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675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984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486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4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4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do 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4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do 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7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1" name="Forma Livre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3" name="Forma Livre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4" name="Forma Livre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5" name="Forma Livre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pt-BR" dirty="0"/>
              <a:t>Insira sua legenda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preprocessing.StandardScaler.html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bit.ly/30HN1bb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Imagem do slid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Caixa de texto 24" descr="Ênfase do slide para caixa de texto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823" y="3429000"/>
            <a:ext cx="5753100" cy="2939606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rtl="0"/>
            <a:r>
              <a:rPr lang="pt-BR" sz="3600" dirty="0"/>
              <a:t>Variações  no  Ibovespa  podem  ser  explicadas por  análise de sentimento de tweets?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923" y="5577175"/>
            <a:ext cx="4000500" cy="690752"/>
          </a:xfrm>
        </p:spPr>
        <p:txBody>
          <a:bodyPr rtlCol="0"/>
          <a:lstStyle/>
          <a:p>
            <a:pPr rtl="0"/>
            <a:r>
              <a:rPr lang="pt-BR" sz="1600" dirty="0"/>
              <a:t>Trabalho Final – </a:t>
            </a:r>
            <a:r>
              <a:rPr lang="pt-BR" sz="1600" dirty="0" err="1"/>
              <a:t>Ironhack</a:t>
            </a:r>
            <a:r>
              <a:rPr lang="pt-BR" sz="1600" dirty="0"/>
              <a:t> Data </a:t>
            </a:r>
            <a:r>
              <a:rPr lang="pt-BR" sz="1600" dirty="0" err="1"/>
              <a:t>Analyst</a:t>
            </a:r>
            <a:r>
              <a:rPr lang="pt-BR" sz="1600" dirty="0"/>
              <a:t> </a:t>
            </a:r>
            <a:r>
              <a:rPr lang="pt-BR" sz="1600" dirty="0" err="1"/>
              <a:t>Bootcamp</a:t>
            </a:r>
            <a:endParaRPr lang="pt-BR" sz="1600" dirty="0"/>
          </a:p>
          <a:p>
            <a:pPr rtl="0"/>
            <a:r>
              <a:rPr lang="pt-BR" sz="1600" dirty="0"/>
              <a:t>22/01/2019</a:t>
            </a:r>
          </a:p>
          <a:p>
            <a:pPr rtl="0"/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05366"/>
            <a:ext cx="11340000" cy="432000"/>
          </a:xfrm>
        </p:spPr>
        <p:txBody>
          <a:bodyPr rtlCol="0"/>
          <a:lstStyle/>
          <a:p>
            <a:pPr rtl="0"/>
            <a:r>
              <a:rPr lang="pt-BR" dirty="0"/>
              <a:t>Plotando variáveis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870918"/>
            <a:ext cx="5923080" cy="360000"/>
          </a:xfrm>
        </p:spPr>
        <p:txBody>
          <a:bodyPr rtlCol="0"/>
          <a:lstStyle/>
          <a:p>
            <a:r>
              <a:rPr lang="pt-BR" sz="1600" dirty="0"/>
              <a:t>Variável: </a:t>
            </a:r>
            <a:r>
              <a:rPr lang="pt-BR" sz="1600" b="0" dirty="0"/>
              <a:t>'</a:t>
            </a:r>
            <a:r>
              <a:rPr lang="pt-BR" sz="1600" b="0" dirty="0" err="1"/>
              <a:t>day_diff</a:t>
            </a:r>
            <a:r>
              <a:rPr lang="pt-BR" sz="1600" b="0" dirty="0"/>
              <a:t> (média:  68.03 ; desvio padrão: 1287.39):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5CAACDC2-176E-4F5F-AFBC-D0BDDFDC718F}"/>
              </a:ext>
            </a:extLst>
          </p:cNvPr>
          <p:cNvSpPr txBox="1">
            <a:spLocks/>
          </p:cNvSpPr>
          <p:nvPr/>
        </p:nvSpPr>
        <p:spPr>
          <a:xfrm>
            <a:off x="282374" y="3825068"/>
            <a:ext cx="6246442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Variável: </a:t>
            </a:r>
            <a:r>
              <a:rPr lang="pt-BR" sz="1600" b="0" dirty="0"/>
              <a:t>‘</a:t>
            </a:r>
            <a:r>
              <a:rPr lang="pt-BR" sz="1600" b="0" dirty="0" err="1"/>
              <a:t>sum_sentiment</a:t>
            </a:r>
            <a:r>
              <a:rPr lang="pt-BR" sz="1600" b="0" dirty="0"/>
              <a:t>’(média: 43.79; desvio padrão: 288.00):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A7A6CB-4E2D-4564-908C-4B3D37CC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0" y="4137337"/>
            <a:ext cx="11520000" cy="23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46945F-369C-403A-87B9-8D796327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74" y="1159275"/>
            <a:ext cx="11594778" cy="25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7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05366"/>
            <a:ext cx="11340000" cy="432000"/>
          </a:xfrm>
        </p:spPr>
        <p:txBody>
          <a:bodyPr rtlCol="0"/>
          <a:lstStyle/>
          <a:p>
            <a:pPr rtl="0"/>
            <a:r>
              <a:rPr lang="pt-BR" dirty="0"/>
              <a:t>Plotando variáveis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5CAACDC2-176E-4F5F-AFBC-D0BDDFDC718F}"/>
              </a:ext>
            </a:extLst>
          </p:cNvPr>
          <p:cNvSpPr txBox="1">
            <a:spLocks/>
          </p:cNvSpPr>
          <p:nvPr/>
        </p:nvSpPr>
        <p:spPr>
          <a:xfrm>
            <a:off x="355107" y="3774728"/>
            <a:ext cx="2213546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Variável: </a:t>
            </a:r>
            <a:r>
              <a:rPr lang="pt-BR" sz="1600" b="0" dirty="0"/>
              <a:t>‘</a:t>
            </a:r>
            <a:r>
              <a:rPr lang="pt-BR" sz="1600" b="0" dirty="0" err="1"/>
              <a:t>sum_sentiment</a:t>
            </a:r>
            <a:r>
              <a:rPr lang="pt-BR" sz="1600" b="0" dirty="0"/>
              <a:t>’: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A7A6CB-4E2D-4564-908C-4B3D37CC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0" y="4137337"/>
            <a:ext cx="11520000" cy="23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46945F-369C-403A-87B9-8D796327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74" y="1159275"/>
            <a:ext cx="11594778" cy="2523884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4438B54-AD6A-46BB-BECC-0A58E9C66621}"/>
              </a:ext>
            </a:extLst>
          </p:cNvPr>
          <p:cNvSpPr/>
          <p:nvPr/>
        </p:nvSpPr>
        <p:spPr>
          <a:xfrm>
            <a:off x="8571244" y="1239867"/>
            <a:ext cx="1235664" cy="4938840"/>
          </a:xfrm>
          <a:prstGeom prst="ellipse">
            <a:avLst/>
          </a:prstGeom>
          <a:solidFill>
            <a:schemeClr val="accent1">
              <a:alpha val="0"/>
            </a:schemeClr>
          </a:solidFill>
          <a:ln w="444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FDCBA70-ED97-4376-8A5F-CFB4D24A837A}"/>
              </a:ext>
            </a:extLst>
          </p:cNvPr>
          <p:cNvSpPr/>
          <p:nvPr/>
        </p:nvSpPr>
        <p:spPr>
          <a:xfrm>
            <a:off x="363510" y="3331862"/>
            <a:ext cx="6680383" cy="978807"/>
          </a:xfrm>
          <a:prstGeom prst="roundRect">
            <a:avLst/>
          </a:prstGeom>
          <a:solidFill>
            <a:srgbClr val="CCECFF">
              <a:alpha val="8862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existência de outliers na série podem causar distorções nos resultados dos teste. Por isso, tais valores extremos foram excluídos  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Seta: para a Direita Listrada 10">
            <a:extLst>
              <a:ext uri="{FF2B5EF4-FFF2-40B4-BE49-F238E27FC236}">
                <a16:creationId xmlns:a16="http://schemas.microsoft.com/office/drawing/2014/main" id="{465CA6B7-369A-4359-A17B-1281B0929A2B}"/>
              </a:ext>
            </a:extLst>
          </p:cNvPr>
          <p:cNvSpPr/>
          <p:nvPr/>
        </p:nvSpPr>
        <p:spPr>
          <a:xfrm rot="10800000">
            <a:off x="7043894" y="3331936"/>
            <a:ext cx="1306283" cy="879953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4BBF1258-8D4A-480C-AD67-C38BCB9AC2E5}"/>
              </a:ext>
            </a:extLst>
          </p:cNvPr>
          <p:cNvSpPr txBox="1">
            <a:spLocks/>
          </p:cNvSpPr>
          <p:nvPr/>
        </p:nvSpPr>
        <p:spPr>
          <a:xfrm>
            <a:off x="432000" y="870918"/>
            <a:ext cx="592308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/>
              <a:t>Variável: </a:t>
            </a:r>
            <a:r>
              <a:rPr lang="pt-BR" sz="1600" b="0"/>
              <a:t>'day_diff (média:  68.03 ; desvio padrão: 1287.39):</a:t>
            </a:r>
            <a:endParaRPr lang="pt-BR" sz="1600" b="0" dirty="0"/>
          </a:p>
        </p:txBody>
      </p:sp>
    </p:spTree>
    <p:extLst>
      <p:ext uri="{BB962C8B-B14F-4D97-AF65-F5344CB8AC3E}">
        <p14:creationId xmlns:p14="http://schemas.microsoft.com/office/powerpoint/2010/main" val="390661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05366"/>
            <a:ext cx="11340000" cy="432000"/>
          </a:xfrm>
        </p:spPr>
        <p:txBody>
          <a:bodyPr rtlCol="0"/>
          <a:lstStyle/>
          <a:p>
            <a:pPr rtl="0"/>
            <a:r>
              <a:rPr lang="pt-BR" dirty="0"/>
              <a:t>Plotando variáveis – Retirando outliers 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46945F-369C-403A-87B9-8D796327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4" y="1159275"/>
            <a:ext cx="11594778" cy="252388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35A976D-AC1F-4569-A69B-DC7A0245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74" y="4134727"/>
            <a:ext cx="11489626" cy="2416797"/>
          </a:xfrm>
          <a:prstGeom prst="rect">
            <a:avLst/>
          </a:prstGeom>
        </p:spPr>
      </p:pic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94F10EE8-CF5E-4952-BD39-61391A19C570}"/>
              </a:ext>
            </a:extLst>
          </p:cNvPr>
          <p:cNvSpPr txBox="1">
            <a:spLocks/>
          </p:cNvSpPr>
          <p:nvPr/>
        </p:nvSpPr>
        <p:spPr>
          <a:xfrm>
            <a:off x="282374" y="3825068"/>
            <a:ext cx="6246442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Variável: </a:t>
            </a:r>
            <a:r>
              <a:rPr lang="pt-BR" sz="1600" b="0" dirty="0"/>
              <a:t>‘</a:t>
            </a:r>
            <a:r>
              <a:rPr lang="pt-BR" sz="1600" b="0" dirty="0" err="1"/>
              <a:t>sum_sentiment</a:t>
            </a:r>
            <a:r>
              <a:rPr lang="pt-BR" sz="1600" b="0" dirty="0"/>
              <a:t>’(média: 91.44 ; desvio padrão: 64.57): 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14403ECF-AC93-4E1F-A3C0-4DA35BCD54C7}"/>
              </a:ext>
            </a:extLst>
          </p:cNvPr>
          <p:cNvSpPr txBox="1">
            <a:spLocks/>
          </p:cNvSpPr>
          <p:nvPr/>
        </p:nvSpPr>
        <p:spPr>
          <a:xfrm>
            <a:off x="432000" y="870918"/>
            <a:ext cx="592308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/>
              <a:t>Variável: </a:t>
            </a:r>
            <a:r>
              <a:rPr lang="pt-BR" sz="1600" b="0"/>
              <a:t>'day_diff (média:  68.03 ; desvio padrão: 1287.39):</a:t>
            </a:r>
            <a:endParaRPr lang="pt-BR" sz="1600" b="0" dirty="0"/>
          </a:p>
        </p:txBody>
      </p:sp>
    </p:spTree>
    <p:extLst>
      <p:ext uri="{BB962C8B-B14F-4D97-AF65-F5344CB8AC3E}">
        <p14:creationId xmlns:p14="http://schemas.microsoft.com/office/powerpoint/2010/main" val="181750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05366"/>
            <a:ext cx="11340000" cy="432000"/>
          </a:xfrm>
        </p:spPr>
        <p:txBody>
          <a:bodyPr rtlCol="0"/>
          <a:lstStyle/>
          <a:p>
            <a:pPr rtl="0"/>
            <a:r>
              <a:rPr lang="pt-BR" dirty="0"/>
              <a:t>Normalização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55013D11-76CE-4B01-8AC2-E01619FE17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5088" y="914400"/>
            <a:ext cx="9263651" cy="5538234"/>
          </a:xfrm>
        </p:spPr>
        <p:txBody>
          <a:bodyPr rtlCol="0"/>
          <a:lstStyle/>
          <a:p>
            <a:pPr algn="just" rtl="0"/>
            <a:r>
              <a:rPr lang="pt-BR" dirty="0"/>
              <a:t>As bases observadas possuem grandezas diferentes, para padronizarmos as observações com a mesma escala, utilizamos dois métodos de normalização: </a:t>
            </a:r>
          </a:p>
          <a:p>
            <a:pPr algn="just" rtl="0"/>
            <a:endParaRPr lang="pt-BR" dirty="0"/>
          </a:p>
          <a:p>
            <a:pPr algn="just"/>
            <a:r>
              <a:rPr lang="pt-BR" sz="2400" b="1" dirty="0"/>
              <a:t>MinMaxScaler: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Para </a:t>
            </a:r>
            <a:r>
              <a:rPr lang="en-US" dirty="0" err="1"/>
              <a:t>cada</a:t>
            </a:r>
            <a:r>
              <a:rPr lang="en-US" dirty="0"/>
              <a:t> valor, </a:t>
            </a:r>
            <a:r>
              <a:rPr lang="en-US" dirty="0" err="1"/>
              <a:t>MinMaxScaler</a:t>
            </a:r>
            <a:r>
              <a:rPr lang="en-US" dirty="0"/>
              <a:t> </a:t>
            </a:r>
            <a:r>
              <a:rPr lang="en-US" dirty="0" err="1"/>
              <a:t>subtrai</a:t>
            </a:r>
            <a:r>
              <a:rPr lang="en-US" dirty="0"/>
              <a:t> o </a:t>
            </a:r>
            <a:r>
              <a:rPr lang="en-US" dirty="0" err="1"/>
              <a:t>mínimo</a:t>
            </a:r>
            <a:r>
              <a:rPr lang="en-US" dirty="0"/>
              <a:t> valor das </a:t>
            </a:r>
            <a:r>
              <a:rPr lang="en-US" dirty="0" err="1"/>
              <a:t>observações</a:t>
            </a:r>
            <a:r>
              <a:rPr lang="en-US" dirty="0"/>
              <a:t> e o divide pela </a:t>
            </a:r>
            <a:r>
              <a:rPr lang="en-US" dirty="0" err="1"/>
              <a:t>diferença</a:t>
            </a:r>
            <a:r>
              <a:rPr lang="en-US" dirty="0"/>
              <a:t> entre o </a:t>
            </a:r>
            <a:r>
              <a:rPr lang="pt-BR" dirty="0"/>
              <a:t>mínimo</a:t>
            </a:r>
            <a:r>
              <a:rPr lang="en-US" dirty="0"/>
              <a:t> e </a:t>
            </a:r>
            <a:r>
              <a:rPr lang="pt-BR" dirty="0"/>
              <a:t>máximo</a:t>
            </a:r>
            <a:r>
              <a:rPr lang="en-US" dirty="0"/>
              <a:t> do valor original.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Tal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preserva</a:t>
            </a:r>
            <a:r>
              <a:rPr lang="en-US" dirty="0"/>
              <a:t> a forma da </a:t>
            </a:r>
            <a:r>
              <a:rPr lang="en-US" dirty="0" err="1"/>
              <a:t>distribuição</a:t>
            </a:r>
            <a:r>
              <a:rPr lang="en-US" dirty="0"/>
              <a:t> original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mitiga</a:t>
            </a:r>
            <a:r>
              <a:rPr lang="en-US" dirty="0"/>
              <a:t> o peso de outliers.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A </a:t>
            </a:r>
            <a:r>
              <a:rPr lang="en-US" dirty="0" err="1"/>
              <a:t>variação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 das </a:t>
            </a:r>
            <a:r>
              <a:rPr lang="en-US" dirty="0" err="1"/>
              <a:t>observações</a:t>
            </a:r>
            <a:r>
              <a:rPr lang="en-US" dirty="0"/>
              <a:t> </a:t>
            </a:r>
            <a:r>
              <a:rPr lang="en-US" dirty="0" err="1"/>
              <a:t>vão</a:t>
            </a:r>
            <a:r>
              <a:rPr lang="en-US" dirty="0"/>
              <a:t> de 0 a 1.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r>
              <a:rPr lang="en-US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StandardScaler</a:t>
            </a:r>
            <a:r>
              <a:rPr lang="en-US" sz="2400" b="1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Padroniza um recurso subtraindo a média e, em seguida, escalando para a divisão de todos os valores pelo desvio padrão.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pt-BR" dirty="0" err="1"/>
              <a:t>StandardScaler</a:t>
            </a:r>
            <a:r>
              <a:rPr lang="pt-BR" dirty="0"/>
              <a:t> resulta em uma distribuição com um desvio padrão igual a 1. A variância também é igual a 1, já que variância = desvio padrão ao quadrado. E 1²= 1.</a:t>
            </a:r>
            <a:r>
              <a:rPr lang="en-U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Cerca</a:t>
            </a:r>
            <a:r>
              <a:rPr lang="en-US" dirty="0"/>
              <a:t> de 68% dos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estarão</a:t>
            </a:r>
            <a:r>
              <a:rPr lang="en-US" dirty="0"/>
              <a:t>  entre -1 and 1.</a:t>
            </a:r>
            <a:endParaRPr lang="pt-BR" dirty="0"/>
          </a:p>
          <a:p>
            <a:pPr algn="just" rtl="0"/>
            <a:endParaRPr lang="pt-BR" dirty="0"/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050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070309C-2C55-47FE-B6F3-45CBDAB3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0266"/>
            <a:ext cx="11328000" cy="432000"/>
          </a:xfrm>
        </p:spPr>
        <p:txBody>
          <a:bodyPr/>
          <a:lstStyle/>
          <a:p>
            <a:r>
              <a:rPr lang="pt-BR" dirty="0"/>
              <a:t>Plotando gráficos com diferentes métodos de normalização</a:t>
            </a:r>
            <a:endParaRPr lang="en-US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2480F33-4BFB-4ED9-8E5D-150EA90EF2A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0487" y="856274"/>
            <a:ext cx="11339513" cy="360000"/>
          </a:xfrm>
        </p:spPr>
        <p:txBody>
          <a:bodyPr/>
          <a:lstStyle/>
          <a:p>
            <a:r>
              <a:rPr lang="pt-BR" b="1" dirty="0"/>
              <a:t>MinMaxScaler</a:t>
            </a:r>
            <a:endParaRPr lang="en-US" b="1" dirty="0"/>
          </a:p>
        </p:txBody>
      </p:sp>
      <p:sp>
        <p:nvSpPr>
          <p:cNvPr id="5" name="Espaço Reservado para Texto 10">
            <a:extLst>
              <a:ext uri="{FF2B5EF4-FFF2-40B4-BE49-F238E27FC236}">
                <a16:creationId xmlns:a16="http://schemas.microsoft.com/office/drawing/2014/main" id="{0620E987-E64A-45B6-AF44-EB3CD72B37B1}"/>
              </a:ext>
            </a:extLst>
          </p:cNvPr>
          <p:cNvSpPr txBox="1">
            <a:spLocks/>
          </p:cNvSpPr>
          <p:nvPr/>
        </p:nvSpPr>
        <p:spPr>
          <a:xfrm>
            <a:off x="314991" y="3855044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Standard </a:t>
            </a:r>
            <a:r>
              <a:rPr lang="pt-BR" b="1" dirty="0" err="1"/>
              <a:t>Scaler</a:t>
            </a:r>
            <a:endParaRPr lang="en-US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DBCF856-488B-40A3-BEB6-62EC794E2E0D}"/>
              </a:ext>
            </a:extLst>
          </p:cNvPr>
          <p:cNvSpPr txBox="1"/>
          <p:nvPr/>
        </p:nvSpPr>
        <p:spPr>
          <a:xfrm>
            <a:off x="8817780" y="2608590"/>
            <a:ext cx="2519122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[‘</a:t>
            </a:r>
            <a:r>
              <a:rPr lang="en-US" sz="1600" b="1" dirty="0" err="1"/>
              <a:t>normalized_mms_IBVSP</a:t>
            </a:r>
            <a:r>
              <a:rPr lang="en-US" sz="1600" b="1" dirty="0"/>
              <a:t>’]:</a:t>
            </a:r>
          </a:p>
          <a:p>
            <a:r>
              <a:rPr lang="en-US" sz="1600" dirty="0" err="1"/>
              <a:t>Média</a:t>
            </a:r>
            <a:r>
              <a:rPr lang="en-US" sz="1600" dirty="0"/>
              <a:t>: 0.40,</a:t>
            </a:r>
          </a:p>
          <a:p>
            <a:r>
              <a:rPr lang="en-US" sz="1600" dirty="0" err="1"/>
              <a:t>Desvio</a:t>
            </a:r>
            <a:r>
              <a:rPr lang="en-US" sz="1600" dirty="0"/>
              <a:t> </a:t>
            </a:r>
            <a:r>
              <a:rPr lang="en-US" sz="1600" dirty="0" err="1"/>
              <a:t>Padrão</a:t>
            </a:r>
            <a:r>
              <a:rPr lang="en-US" sz="1600" dirty="0"/>
              <a:t>: 0.21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7B7E94-EC95-4E84-9E28-D646BD6C3E65}"/>
              </a:ext>
            </a:extLst>
          </p:cNvPr>
          <p:cNvSpPr txBox="1"/>
          <p:nvPr/>
        </p:nvSpPr>
        <p:spPr>
          <a:xfrm>
            <a:off x="8817780" y="1309238"/>
            <a:ext cx="251912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rtl="0">
              <a:defRPr lang="pt-br"/>
            </a:defPPr>
            <a:lvl1pPr>
              <a:defRPr sz="16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['</a:t>
            </a:r>
            <a:r>
              <a:rPr lang="en-US" dirty="0" err="1"/>
              <a:t>sum_sentiment_mms</a:t>
            </a:r>
            <a:r>
              <a:rPr lang="en-US" dirty="0"/>
              <a:t>’]:</a:t>
            </a:r>
          </a:p>
          <a:p>
            <a:r>
              <a:rPr lang="en-US" b="0" dirty="0" err="1"/>
              <a:t>Média</a:t>
            </a:r>
            <a:r>
              <a:rPr lang="en-US" b="0" dirty="0"/>
              <a:t>: 0.51 </a:t>
            </a:r>
          </a:p>
          <a:p>
            <a:r>
              <a:rPr lang="en-US" b="0" dirty="0" err="1"/>
              <a:t>Desvio</a:t>
            </a:r>
            <a:r>
              <a:rPr lang="en-US" b="0" dirty="0"/>
              <a:t> </a:t>
            </a:r>
            <a:r>
              <a:rPr lang="en-US" b="0" dirty="0" err="1"/>
              <a:t>Padrão</a:t>
            </a:r>
            <a:r>
              <a:rPr lang="en-US" b="0" dirty="0"/>
              <a:t>: 0.20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85B799A-3ED4-4F21-991B-78447C9DE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0" y="1216274"/>
            <a:ext cx="8200104" cy="240087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1814E66-7D65-49D2-8D02-BF5CBF025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80" y="4133721"/>
            <a:ext cx="8209866" cy="238506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374F2A1-A2A4-401B-98EC-5FF53E49CF45}"/>
              </a:ext>
            </a:extLst>
          </p:cNvPr>
          <p:cNvSpPr txBox="1"/>
          <p:nvPr/>
        </p:nvSpPr>
        <p:spPr>
          <a:xfrm>
            <a:off x="8817780" y="5523528"/>
            <a:ext cx="2519122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[‘</a:t>
            </a:r>
            <a:r>
              <a:rPr lang="en-US" sz="1600" b="1" dirty="0" err="1"/>
              <a:t>normalized_SS_IBVSP</a:t>
            </a:r>
            <a:r>
              <a:rPr lang="en-US" sz="1600" b="1" dirty="0"/>
              <a:t>’]:</a:t>
            </a:r>
          </a:p>
          <a:p>
            <a:r>
              <a:rPr lang="en-US" sz="1600" dirty="0" err="1"/>
              <a:t>Média</a:t>
            </a:r>
            <a:r>
              <a:rPr lang="en-US" sz="1600" dirty="0"/>
              <a:t>: 2.68 e-17</a:t>
            </a:r>
          </a:p>
          <a:p>
            <a:r>
              <a:rPr lang="en-US" sz="1600" dirty="0" err="1"/>
              <a:t>Desvio</a:t>
            </a:r>
            <a:r>
              <a:rPr lang="en-US" sz="1600" dirty="0"/>
              <a:t> </a:t>
            </a:r>
            <a:r>
              <a:rPr lang="en-US" sz="1600" dirty="0" err="1"/>
              <a:t>Padrão</a:t>
            </a:r>
            <a:r>
              <a:rPr lang="en-US" sz="1600" dirty="0"/>
              <a:t>: 1.02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D975C4-87B1-4488-96D5-40E0E646ECB7}"/>
              </a:ext>
            </a:extLst>
          </p:cNvPr>
          <p:cNvSpPr txBox="1"/>
          <p:nvPr/>
        </p:nvSpPr>
        <p:spPr>
          <a:xfrm>
            <a:off x="8817780" y="4355451"/>
            <a:ext cx="251912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rtl="0">
              <a:defRPr lang="pt-br"/>
            </a:defPPr>
            <a:lvl1pPr>
              <a:defRPr sz="16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['</a:t>
            </a:r>
            <a:r>
              <a:rPr lang="en-US" dirty="0" err="1"/>
              <a:t>sum_sentiment_SS</a:t>
            </a:r>
            <a:r>
              <a:rPr lang="en-US" dirty="0"/>
              <a:t>’]:</a:t>
            </a:r>
          </a:p>
          <a:p>
            <a:r>
              <a:rPr lang="en-US" b="0" dirty="0" err="1"/>
              <a:t>Média</a:t>
            </a:r>
            <a:r>
              <a:rPr lang="en-US" b="0" dirty="0"/>
              <a:t>: -8.09e-17 </a:t>
            </a:r>
          </a:p>
          <a:p>
            <a:r>
              <a:rPr lang="en-US" b="0" dirty="0" err="1"/>
              <a:t>Desvio</a:t>
            </a:r>
            <a:r>
              <a:rPr lang="en-US" b="0" dirty="0"/>
              <a:t> </a:t>
            </a:r>
            <a:r>
              <a:rPr lang="en-US" b="0" dirty="0" err="1"/>
              <a:t>Padrão</a:t>
            </a:r>
            <a:r>
              <a:rPr lang="en-US" b="0" dirty="0"/>
              <a:t>: 1.01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Espaço reservado para imagem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orma Livre 5" descr="Ênfase vazia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1" name="Caixa de texto 30" descr="Ênfase de sinalizador para título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21" name="Triângulos Isósceles 20" descr="Ênfase de sombra para título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B03089F-BAFD-4177-9CAA-2AAC89C13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4994" y="2643775"/>
            <a:ext cx="5622012" cy="1495606"/>
          </a:xfrm>
        </p:spPr>
        <p:txBody>
          <a:bodyPr/>
          <a:lstStyle/>
          <a:p>
            <a:r>
              <a:rPr lang="en-US" b="0" dirty="0" err="1"/>
              <a:t>Estimando</a:t>
            </a:r>
            <a:r>
              <a:rPr lang="en-US" b="0" dirty="0"/>
              <a:t> </a:t>
            </a:r>
            <a:r>
              <a:rPr lang="en-US" b="0" dirty="0" err="1"/>
              <a:t>modelos</a:t>
            </a:r>
            <a:r>
              <a:rPr lang="en-US" b="0" dirty="0"/>
              <a:t> de </a:t>
            </a:r>
            <a:r>
              <a:rPr lang="en-US" b="0" dirty="0" err="1"/>
              <a:t>predição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4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Regressão Linear com </a:t>
            </a:r>
            <a:r>
              <a:rPr lang="pt-BR" dirty="0" err="1"/>
              <a:t>MinMaxScaler</a:t>
            </a:r>
            <a:r>
              <a:rPr lang="pt-BR" dirty="0"/>
              <a:t> e Standard </a:t>
            </a:r>
            <a:r>
              <a:rPr lang="pt-BR" dirty="0" err="1"/>
              <a:t>Scaler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1263252"/>
          </a:xfrm>
        </p:spPr>
        <p:txBody>
          <a:bodyPr rtlCol="0"/>
          <a:lstStyle/>
          <a:p>
            <a:r>
              <a:rPr lang="pt-BR" sz="2800" b="1" dirty="0"/>
              <a:t>Estatísticas: </a:t>
            </a:r>
          </a:p>
          <a:p>
            <a:r>
              <a:rPr lang="pt-BR" sz="2000" b="1" dirty="0"/>
              <a:t>MMS</a:t>
            </a:r>
            <a:r>
              <a:rPr lang="pt-BR" sz="2000" dirty="0"/>
              <a:t> -&gt; </a:t>
            </a:r>
            <a:r>
              <a:rPr lang="pt-BR" sz="2000" dirty="0" err="1"/>
              <a:t>regressor.intercept</a:t>
            </a:r>
            <a:r>
              <a:rPr lang="pt-BR" sz="2000" dirty="0"/>
              <a:t>_ = [0.3437]; R² = 0.01354 </a:t>
            </a:r>
          </a:p>
          <a:p>
            <a:r>
              <a:rPr lang="pt-BR" sz="2000" b="1" dirty="0"/>
              <a:t>SS</a:t>
            </a:r>
            <a:r>
              <a:rPr lang="pt-BR" sz="2000" dirty="0"/>
              <a:t> -&gt; </a:t>
            </a:r>
            <a:r>
              <a:rPr lang="pt-BR" sz="2000" dirty="0" err="1"/>
              <a:t>regressor.intercept</a:t>
            </a:r>
            <a:r>
              <a:rPr lang="pt-BR" sz="2000" dirty="0"/>
              <a:t>_ = [-0.0076]; R² = 0.01355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E5A9BA-8308-4ECC-838F-02C9EA0C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798919"/>
            <a:ext cx="10991850" cy="2333625"/>
          </a:xfrm>
          <a:prstGeom prst="rect">
            <a:avLst/>
          </a:prstGeom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A2556508-6CF6-434C-9D66-65CC2D20B487}"/>
              </a:ext>
            </a:extLst>
          </p:cNvPr>
          <p:cNvSpPr txBox="1">
            <a:spLocks/>
          </p:cNvSpPr>
          <p:nvPr/>
        </p:nvSpPr>
        <p:spPr>
          <a:xfrm>
            <a:off x="431800" y="2452280"/>
            <a:ext cx="11339513" cy="8294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Considerando que ambos métodos tiveram R² muito próximos, a seguir mostraremos as estatísticas e testes referentes ao MMS</a:t>
            </a:r>
            <a:endParaRPr lang="pt-BR" sz="1600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D65903FE-0F17-484C-A2CF-C1458A55C2E2}"/>
              </a:ext>
            </a:extLst>
          </p:cNvPr>
          <p:cNvSpPr txBox="1">
            <a:spLocks/>
          </p:cNvSpPr>
          <p:nvPr/>
        </p:nvSpPr>
        <p:spPr>
          <a:xfrm>
            <a:off x="431800" y="3448656"/>
            <a:ext cx="11339513" cy="348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/>
              <a:t>Comparando valores estimados com realizados:</a:t>
            </a:r>
          </a:p>
        </p:txBody>
      </p:sp>
    </p:spTree>
    <p:extLst>
      <p:ext uri="{BB962C8B-B14F-4D97-AF65-F5344CB8AC3E}">
        <p14:creationId xmlns:p14="http://schemas.microsoft.com/office/powerpoint/2010/main" val="1170796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Regressão Linear com </a:t>
            </a:r>
            <a:r>
              <a:rPr lang="pt-BR" dirty="0" err="1"/>
              <a:t>MinMaxScaler</a:t>
            </a:r>
            <a:r>
              <a:rPr lang="pt-BR" dirty="0"/>
              <a:t> e Standard </a:t>
            </a:r>
            <a:r>
              <a:rPr lang="pt-BR" dirty="0" err="1"/>
              <a:t>Scaler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1263252"/>
          </a:xfrm>
        </p:spPr>
        <p:txBody>
          <a:bodyPr rtlCol="0"/>
          <a:lstStyle/>
          <a:p>
            <a:r>
              <a:rPr lang="pt-BR" sz="2800" b="1" dirty="0"/>
              <a:t>Estatísticas: </a:t>
            </a:r>
          </a:p>
          <a:p>
            <a:r>
              <a:rPr lang="pt-BR" sz="2000" b="1" dirty="0"/>
              <a:t>MMS</a:t>
            </a:r>
            <a:r>
              <a:rPr lang="pt-BR" sz="2000" dirty="0"/>
              <a:t> -&gt; </a:t>
            </a:r>
            <a:r>
              <a:rPr lang="pt-BR" sz="2000" dirty="0" err="1"/>
              <a:t>regressor.intercept</a:t>
            </a:r>
            <a:r>
              <a:rPr lang="pt-BR" sz="2000" dirty="0"/>
              <a:t>_ = [0.3437]; R² = 0.01354 </a:t>
            </a:r>
          </a:p>
          <a:p>
            <a:r>
              <a:rPr lang="pt-BR" sz="2000" b="1" dirty="0"/>
              <a:t>SS</a:t>
            </a:r>
            <a:r>
              <a:rPr lang="pt-BR" sz="2000" dirty="0"/>
              <a:t> -&gt; </a:t>
            </a:r>
            <a:r>
              <a:rPr lang="pt-BR" sz="2000" dirty="0" err="1"/>
              <a:t>regressor.intercept</a:t>
            </a:r>
            <a:r>
              <a:rPr lang="pt-BR" sz="2000" dirty="0"/>
              <a:t>_ = [-0.0076]; R² = 0.01355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A2556508-6CF6-434C-9D66-65CC2D20B487}"/>
              </a:ext>
            </a:extLst>
          </p:cNvPr>
          <p:cNvSpPr txBox="1">
            <a:spLocks/>
          </p:cNvSpPr>
          <p:nvPr/>
        </p:nvSpPr>
        <p:spPr>
          <a:xfrm>
            <a:off x="431800" y="2452280"/>
            <a:ext cx="11339513" cy="8294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Considerando que ambos métodos tiveram R² muito próximos, a seguir mostraremos as estatísticas e testes referentes ao MMS</a:t>
            </a:r>
            <a:endParaRPr lang="pt-BR" sz="1600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D65903FE-0F17-484C-A2CF-C1458A55C2E2}"/>
              </a:ext>
            </a:extLst>
          </p:cNvPr>
          <p:cNvSpPr txBox="1">
            <a:spLocks/>
          </p:cNvSpPr>
          <p:nvPr/>
        </p:nvSpPr>
        <p:spPr>
          <a:xfrm>
            <a:off x="431801" y="3448656"/>
            <a:ext cx="3952568" cy="348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/>
              <a:t>Plotando os </a:t>
            </a:r>
            <a:r>
              <a:rPr lang="en-US" b="1" dirty="0" err="1"/>
              <a:t>resíduos</a:t>
            </a:r>
            <a:r>
              <a:rPr lang="pt-BR" sz="2000" b="1" dirty="0"/>
              <a:t>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AAF610-80C3-44E3-A4BE-525F814C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831267"/>
            <a:ext cx="3952568" cy="2646070"/>
          </a:xfrm>
          <a:prstGeom prst="rect">
            <a:avLst/>
          </a:prstGeom>
        </p:spPr>
      </p:pic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316F2F95-8BF7-48A8-9149-93B9E23B3D22}"/>
              </a:ext>
            </a:extLst>
          </p:cNvPr>
          <p:cNvSpPr txBox="1">
            <a:spLocks/>
          </p:cNvSpPr>
          <p:nvPr/>
        </p:nvSpPr>
        <p:spPr>
          <a:xfrm>
            <a:off x="5185697" y="3448656"/>
            <a:ext cx="6239387" cy="348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/>
              <a:t>Plotando a distribuição dos valores estimados </a:t>
            </a:r>
            <a:r>
              <a:rPr lang="pt-BR" sz="2000" b="1" dirty="0" err="1"/>
              <a:t>vs</a:t>
            </a:r>
            <a:r>
              <a:rPr lang="pt-BR" sz="2000" b="1" dirty="0"/>
              <a:t> observados: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A3CE60-7068-4A09-A21D-008A9B729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723" y="3831267"/>
            <a:ext cx="4003850" cy="26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9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Prophet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en-US" dirty="0"/>
              <a:t>Prophet is a procedure for forecasting time series data based on an additive model where non-linear trends are fit with yearly, weekly, and daily seasonality, plus holiday effects. It works best with time series that have strong seasonal effects and several seasons of historical data. 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0786F5-931A-4F2A-8CCE-BB65B193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88" y="1853487"/>
            <a:ext cx="8298424" cy="48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39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80663"/>
            <a:ext cx="11328000" cy="432000"/>
          </a:xfrm>
        </p:spPr>
        <p:txBody>
          <a:bodyPr rtlCol="0"/>
          <a:lstStyle/>
          <a:p>
            <a:pPr rtl="0"/>
            <a:r>
              <a:rPr lang="pt-BR" dirty="0"/>
              <a:t>Regressão Logística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9A4523-E169-434C-9483-3A2D964C8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7" y="1513096"/>
            <a:ext cx="8809704" cy="4577738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A76F986-BC7E-419B-B870-4FD1C7CBBB80}"/>
              </a:ext>
            </a:extLst>
          </p:cNvPr>
          <p:cNvSpPr txBox="1">
            <a:spLocks/>
          </p:cNvSpPr>
          <p:nvPr/>
        </p:nvSpPr>
        <p:spPr>
          <a:xfrm>
            <a:off x="432000" y="874882"/>
            <a:ext cx="11339513" cy="6024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Na regressão logística a variável dependente é binária, 1 para variações positivas no IBVSP e 0 caso sejam neutras ou negativas. A variável dependente é o score de sentimentos no </a:t>
            </a:r>
            <a:r>
              <a:rPr lang="pt-BR" dirty="0" err="1"/>
              <a:t>twitter</a:t>
            </a:r>
            <a:r>
              <a:rPr lang="pt-BR" dirty="0"/>
              <a:t> em cada dia.</a:t>
            </a:r>
            <a:endParaRPr lang="en-US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8F77DD3-0796-4C29-82E0-03B4251B9C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8143" y="6317431"/>
            <a:ext cx="11339513" cy="360000"/>
          </a:xfrm>
        </p:spPr>
        <p:txBody>
          <a:bodyPr/>
          <a:lstStyle/>
          <a:p>
            <a:r>
              <a:rPr lang="en-US" dirty="0"/>
              <a:t>Accuracy of logistic regression classifier on test set: 0.62</a:t>
            </a:r>
          </a:p>
        </p:txBody>
      </p:sp>
    </p:spTree>
    <p:extLst>
      <p:ext uri="{BB962C8B-B14F-4D97-AF65-F5344CB8AC3E}">
        <p14:creationId xmlns:p14="http://schemas.microsoft.com/office/powerpoint/2010/main" val="154797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Imagem do slide divisor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3599" y="800337"/>
            <a:ext cx="4315859" cy="1973343"/>
          </a:xfrm>
        </p:spPr>
        <p:txBody>
          <a:bodyPr rtlCol="0"/>
          <a:lstStyle/>
          <a:p>
            <a:pPr algn="ctr" rtl="0">
              <a:lnSpc>
                <a:spcPts val="5400"/>
              </a:lnSpc>
            </a:pPr>
            <a:r>
              <a:rPr lang="pt-BR" dirty="0"/>
              <a:t>Contexto e Introdução</a:t>
            </a:r>
          </a:p>
        </p:txBody>
      </p:sp>
      <p:sp>
        <p:nvSpPr>
          <p:cNvPr id="15" name="Forma Livre 5" descr="Bloco em destaque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6" name="Forma Livre 5" descr="Bloco de ênfase vazi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28" y="391811"/>
            <a:ext cx="11328000" cy="432000"/>
          </a:xfrm>
        </p:spPr>
        <p:txBody>
          <a:bodyPr rtlCol="0"/>
          <a:lstStyle/>
          <a:p>
            <a:pPr rtl="0"/>
            <a:r>
              <a:rPr lang="pt-BR" dirty="0"/>
              <a:t>Conclusão e Próximos passos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39513" cy="5269244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Regressão Logística apresentou uma melhor acurácia porém para melhores resultados seriam necessárias mais observações.</a:t>
            </a:r>
          </a:p>
          <a:p>
            <a:pPr rtl="0"/>
            <a:endParaRPr lang="pt-BR" sz="32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3200" dirty="0"/>
              <a:t>A maioria dos modelos exigem um número significante de dados para série temporal (+365 dias ).</a:t>
            </a:r>
          </a:p>
          <a:p>
            <a:pPr rtl="0"/>
            <a:endParaRPr lang="pt-BR" sz="32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3200" dirty="0"/>
              <a:t>Estimar novos modelos como AR, MA, ARIMA</a:t>
            </a:r>
          </a:p>
          <a:p>
            <a:pPr rtl="0"/>
            <a:endParaRPr lang="pt-BR" sz="32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3200" dirty="0"/>
              <a:t>Testar e incluir novas variáveis.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791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 descr="Espaço reservado para imagem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Caixa de texto 37" descr="Ênfase para bloco de título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35" name="Triângulo isósceles 34" descr="Sombra para bloco de título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Forma Livre 5" descr="Bloco de ênfase sólido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3" name="Forma Livre 5" descr="Bloco de ênfase vazio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834640"/>
            <a:ext cx="4459766" cy="2071657"/>
          </a:xfrm>
        </p:spPr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pic>
        <p:nvPicPr>
          <p:cNvPr id="8" name="Elemento gráfico 7" descr="Usuário" title="Ícone – Nome do Apresentador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BR" dirty="0"/>
              <a:t>João Paulo Scabora</a:t>
            </a:r>
          </a:p>
        </p:txBody>
      </p:sp>
      <p:pic>
        <p:nvPicPr>
          <p:cNvPr id="9" name="Elemento gráfico 8" descr="Envelope" title="Ícone – Email do Apresent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8512" y="4252069"/>
            <a:ext cx="218900" cy="218900"/>
          </a:xfrm>
          <a:prstGeom prst="rect">
            <a:avLst/>
          </a:prstGeo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4849" y="4217519"/>
            <a:ext cx="3521514" cy="288000"/>
          </a:xfrm>
        </p:spPr>
        <p:txBody>
          <a:bodyPr rtlCol="0"/>
          <a:lstStyle/>
          <a:p>
            <a:pPr rtl="0"/>
            <a:r>
              <a:rPr lang="pt-BR" dirty="0"/>
              <a:t>joao.scabora@yahoo.com.br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Espaço reservado para imagem grande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16" name="Caixa de texto 15" descr="Design de ênfase para bloco de legenda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7" name="Triângulos Isósceles 16" descr="Ênfase de sombra para título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5066452"/>
            <a:ext cx="5675313" cy="539345"/>
          </a:xfrm>
        </p:spPr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</a:p>
        </p:txBody>
      </p:sp>
      <p:sp>
        <p:nvSpPr>
          <p:cNvPr id="19" name="Triângulos Isósceles 18" descr="Para dar ênfase de sombra para título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Como usar este modelo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Oval 36" title="Elementos gráficos de plano de fundo – Círculos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pt-BR" sz="2400" b="1" dirty="0"/>
                <a:t>Como</a:t>
              </a:r>
              <a:r>
                <a:rPr lang="pt-BR" sz="2400" dirty="0"/>
                <a:t> </a:t>
              </a:r>
              <a:r>
                <a:rPr lang="pt-BR" sz="2400" i="1" dirty="0"/>
                <a:t>personalizar</a:t>
              </a:r>
              <a:r>
                <a:rPr lang="pt-BR" sz="2400" dirty="0"/>
                <a:t> este </a:t>
              </a:r>
              <a:r>
                <a:rPr lang="pt-BR" sz="2400" dirty="0">
                  <a:solidFill>
                    <a:schemeClr val="bg1"/>
                  </a:solidFill>
                </a:rPr>
                <a:t>modelo</a:t>
              </a:r>
              <a:r>
                <a:rPr lang="pt-BR" sz="2400" dirty="0"/>
                <a:t>.</a:t>
              </a:r>
            </a:p>
          </p:txBody>
        </p:sp>
        <p:sp>
          <p:nvSpPr>
            <p:cNvPr id="40" name="Oval 39" title="Elementos gráficos de plano de fundo – Círculos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1" name="Oval 40" title="Elementos gráficos de plano de fundo – Círculos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8" name="Título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pt-BR" sz="7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4" name="Grupo 3" descr="Como adicionar seu grupo de imagens">
            <a:extLst>
              <a:ext uri="{FF2B5EF4-FFF2-40B4-BE49-F238E27FC236}">
                <a16:creationId xmlns:a16="http://schemas.microsoft.com/office/drawing/2014/main" id="{A8CE5863-4650-D142-B34C-4519F2A493CC}"/>
              </a:ext>
            </a:extLst>
          </p:cNvPr>
          <p:cNvGrpSpPr/>
          <p:nvPr/>
        </p:nvGrpSpPr>
        <p:grpSpPr>
          <a:xfrm>
            <a:off x="3741502" y="70559"/>
            <a:ext cx="4708996" cy="4177558"/>
            <a:chOff x="3489598" y="70559"/>
            <a:chExt cx="4708996" cy="4177558"/>
          </a:xfrm>
        </p:grpSpPr>
        <p:sp>
          <p:nvSpPr>
            <p:cNvPr id="6" name="Retângulo 5" descr="Caixa de Plano de Fundo de Instruções">
              <a:extLst>
                <a:ext uri="{FF2B5EF4-FFF2-40B4-BE49-F238E27FC236}">
                  <a16:creationId xmlns:a16="http://schemas.microsoft.com/office/drawing/2014/main" id="{20779E53-6FBF-49D4-B71F-9C4591CB06D5}"/>
                </a:ext>
              </a:extLst>
            </p:cNvPr>
            <p:cNvSpPr/>
            <p:nvPr/>
          </p:nvSpPr>
          <p:spPr>
            <a:xfrm>
              <a:off x="3489598" y="70559"/>
              <a:ext cx="4708996" cy="4177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Oval 42" title="Elementos gráficos de plano de fundo – Círculos">
              <a:extLst>
                <a:ext uri="{FF2B5EF4-FFF2-40B4-BE49-F238E27FC236}">
                  <a16:creationId xmlns:a16="http://schemas.microsoft.com/office/drawing/2014/main" id="{C4AAE0A8-79D5-440B-B812-5976D3EDBD0C}"/>
                </a:ext>
              </a:extLst>
            </p:cNvPr>
            <p:cNvSpPr/>
            <p:nvPr/>
          </p:nvSpPr>
          <p:spPr>
            <a:xfrm>
              <a:off x="3630478" y="200418"/>
              <a:ext cx="426811" cy="42681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46" name="Grupo 45" title="Adicione Suas Imagens">
              <a:extLst>
                <a:ext uri="{FF2B5EF4-FFF2-40B4-BE49-F238E27FC236}">
                  <a16:creationId xmlns:a16="http://schemas.microsoft.com/office/drawing/2014/main" id="{D61E15D2-0BAF-4A2C-9698-DD4F6BAB920D}"/>
                </a:ext>
              </a:extLst>
            </p:cNvPr>
            <p:cNvGrpSpPr/>
            <p:nvPr/>
          </p:nvGrpSpPr>
          <p:grpSpPr>
            <a:xfrm>
              <a:off x="3628308" y="530352"/>
              <a:ext cx="4341658" cy="3585644"/>
              <a:chOff x="424893" y="379770"/>
              <a:chExt cx="4341658" cy="3585644"/>
            </a:xfrm>
          </p:grpSpPr>
          <p:sp>
            <p:nvSpPr>
              <p:cNvPr id="15" name="Caixa de texto 14">
                <a:extLst>
                  <a:ext uri="{FF2B5EF4-FFF2-40B4-BE49-F238E27FC236}">
                    <a16:creationId xmlns:a16="http://schemas.microsoft.com/office/drawing/2014/main" id="{5083EB4B-86A0-45E7-8493-F0169A4CCC87}"/>
                  </a:ext>
                </a:extLst>
              </p:cNvPr>
              <p:cNvSpPr txBox="1"/>
              <p:nvPr/>
            </p:nvSpPr>
            <p:spPr>
              <a:xfrm>
                <a:off x="499040" y="379770"/>
                <a:ext cx="4136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pt-BR" sz="2000" b="1" dirty="0"/>
                  <a:t>Adicione suas imagens</a:t>
                </a:r>
              </a:p>
            </p:txBody>
          </p:sp>
          <p:pic>
            <p:nvPicPr>
              <p:cNvPr id="12" name="Imagem 11" title="Imagem de Instruções do Modelo">
                <a:extLst>
                  <a:ext uri="{FF2B5EF4-FFF2-40B4-BE49-F238E27FC236}">
                    <a16:creationId xmlns:a16="http://schemas.microsoft.com/office/drawing/2014/main" id="{B945A26A-43DB-4AED-BA9E-E81359BA2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4686" y="910689"/>
                <a:ext cx="1985426" cy="2008300"/>
              </a:xfrm>
              <a:prstGeom prst="rect">
                <a:avLst/>
              </a:prstGeom>
            </p:spPr>
          </p:pic>
          <p:sp>
            <p:nvSpPr>
              <p:cNvPr id="20" name="Elemento gráfico 18" title="Seta de Instruções do Modelo">
                <a:extLst>
                  <a:ext uri="{FF2B5EF4-FFF2-40B4-BE49-F238E27FC236}">
                    <a16:creationId xmlns:a16="http://schemas.microsoft.com/office/drawing/2014/main" id="{3CDE6CC0-E86B-4B0C-B994-AD3ECE46636B}"/>
                  </a:ext>
                </a:extLst>
              </p:cNvPr>
              <p:cNvSpPr/>
              <p:nvPr/>
            </p:nvSpPr>
            <p:spPr>
              <a:xfrm rot="4500000" flipH="1">
                <a:off x="1365275" y="2606461"/>
                <a:ext cx="367586" cy="457870"/>
              </a:xfrm>
              <a:custGeom>
                <a:avLst/>
                <a:gdLst>
                  <a:gd name="connsiteX0" fmla="*/ 27380 w 542925"/>
                  <a:gd name="connsiteY0" fmla="*/ 669232 h 676275"/>
                  <a:gd name="connsiteX1" fmla="*/ 138823 w 542925"/>
                  <a:gd name="connsiteY1" fmla="*/ 376814 h 676275"/>
                  <a:gd name="connsiteX2" fmla="*/ 352183 w 542925"/>
                  <a:gd name="connsiteY2" fmla="*/ 147262 h 676275"/>
                  <a:gd name="connsiteX3" fmla="*/ 485533 w 542925"/>
                  <a:gd name="connsiteY3" fmla="*/ 68204 h 676275"/>
                  <a:gd name="connsiteX4" fmla="*/ 469340 w 542925"/>
                  <a:gd name="connsiteY4" fmla="*/ 96779 h 676275"/>
                  <a:gd name="connsiteX5" fmla="*/ 416953 w 542925"/>
                  <a:gd name="connsiteY5" fmla="*/ 192029 h 676275"/>
                  <a:gd name="connsiteX6" fmla="*/ 433145 w 542925"/>
                  <a:gd name="connsiteY6" fmla="*/ 216794 h 676275"/>
                  <a:gd name="connsiteX7" fmla="*/ 484580 w 542925"/>
                  <a:gd name="connsiteY7" fmla="*/ 124402 h 676275"/>
                  <a:gd name="connsiteX8" fmla="*/ 509345 w 542925"/>
                  <a:gd name="connsiteY8" fmla="*/ 78682 h 676275"/>
                  <a:gd name="connsiteX9" fmla="*/ 536015 w 542925"/>
                  <a:gd name="connsiteY9" fmla="*/ 37724 h 676275"/>
                  <a:gd name="connsiteX10" fmla="*/ 524585 w 542925"/>
                  <a:gd name="connsiteY10" fmla="*/ 7244 h 676275"/>
                  <a:gd name="connsiteX11" fmla="*/ 297890 w 542925"/>
                  <a:gd name="connsiteY11" fmla="*/ 39629 h 676275"/>
                  <a:gd name="connsiteX12" fmla="*/ 307415 w 542925"/>
                  <a:gd name="connsiteY12" fmla="*/ 71062 h 676275"/>
                  <a:gd name="connsiteX13" fmla="*/ 436003 w 542925"/>
                  <a:gd name="connsiteY13" fmla="*/ 54869 h 676275"/>
                  <a:gd name="connsiteX14" fmla="*/ 233120 w 542925"/>
                  <a:gd name="connsiteY14" fmla="*/ 208222 h 676275"/>
                  <a:gd name="connsiteX15" fmla="*/ 57860 w 542925"/>
                  <a:gd name="connsiteY15" fmla="*/ 473969 h 676275"/>
                  <a:gd name="connsiteX16" fmla="*/ 7378 w 542925"/>
                  <a:gd name="connsiteY16" fmla="*/ 648277 h 676275"/>
                  <a:gd name="connsiteX17" fmla="*/ 14045 w 542925"/>
                  <a:gd name="connsiteY17" fmla="*/ 670184 h 676275"/>
                  <a:gd name="connsiteX18" fmla="*/ 27380 w 542925"/>
                  <a:gd name="connsiteY18" fmla="*/ 669232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42925" h="676275">
                    <a:moveTo>
                      <a:pt x="27380" y="669232"/>
                    </a:moveTo>
                    <a:cubicBezTo>
                      <a:pt x="44525" y="565409"/>
                      <a:pt x="83578" y="465397"/>
                      <a:pt x="138823" y="376814"/>
                    </a:cubicBezTo>
                    <a:cubicBezTo>
                      <a:pt x="195020" y="288232"/>
                      <a:pt x="267410" y="209174"/>
                      <a:pt x="352183" y="147262"/>
                    </a:cubicBezTo>
                    <a:cubicBezTo>
                      <a:pt x="394093" y="116782"/>
                      <a:pt x="438860" y="90112"/>
                      <a:pt x="485533" y="68204"/>
                    </a:cubicBezTo>
                    <a:cubicBezTo>
                      <a:pt x="479818" y="77729"/>
                      <a:pt x="475055" y="87254"/>
                      <a:pt x="469340" y="96779"/>
                    </a:cubicBezTo>
                    <a:cubicBezTo>
                      <a:pt x="452195" y="128212"/>
                      <a:pt x="434098" y="160597"/>
                      <a:pt x="416953" y="192029"/>
                    </a:cubicBezTo>
                    <a:cubicBezTo>
                      <a:pt x="412190" y="201554"/>
                      <a:pt x="425525" y="230129"/>
                      <a:pt x="433145" y="216794"/>
                    </a:cubicBezTo>
                    <a:cubicBezTo>
                      <a:pt x="450290" y="186314"/>
                      <a:pt x="467435" y="154882"/>
                      <a:pt x="484580" y="124402"/>
                    </a:cubicBezTo>
                    <a:cubicBezTo>
                      <a:pt x="493153" y="109162"/>
                      <a:pt x="501725" y="93922"/>
                      <a:pt x="509345" y="78682"/>
                    </a:cubicBezTo>
                    <a:cubicBezTo>
                      <a:pt x="516965" y="64394"/>
                      <a:pt x="523633" y="48202"/>
                      <a:pt x="536015" y="37724"/>
                    </a:cubicBezTo>
                    <a:cubicBezTo>
                      <a:pt x="543635" y="31057"/>
                      <a:pt x="535063" y="5339"/>
                      <a:pt x="524585" y="7244"/>
                    </a:cubicBezTo>
                    <a:cubicBezTo>
                      <a:pt x="449338" y="21532"/>
                      <a:pt x="374090" y="32009"/>
                      <a:pt x="297890" y="39629"/>
                    </a:cubicBezTo>
                    <a:cubicBezTo>
                      <a:pt x="287413" y="40582"/>
                      <a:pt x="295033" y="72967"/>
                      <a:pt x="307415" y="71062"/>
                    </a:cubicBezTo>
                    <a:cubicBezTo>
                      <a:pt x="350278" y="66299"/>
                      <a:pt x="393140" y="61537"/>
                      <a:pt x="436003" y="54869"/>
                    </a:cubicBezTo>
                    <a:cubicBezTo>
                      <a:pt x="360755" y="94874"/>
                      <a:pt x="292175" y="147262"/>
                      <a:pt x="233120" y="208222"/>
                    </a:cubicBezTo>
                    <a:cubicBezTo>
                      <a:pt x="158825" y="284422"/>
                      <a:pt x="98818" y="375862"/>
                      <a:pt x="57860" y="473969"/>
                    </a:cubicBezTo>
                    <a:cubicBezTo>
                      <a:pt x="35000" y="530167"/>
                      <a:pt x="17855" y="588269"/>
                      <a:pt x="7378" y="648277"/>
                    </a:cubicBezTo>
                    <a:cubicBezTo>
                      <a:pt x="6425" y="655897"/>
                      <a:pt x="8330" y="665422"/>
                      <a:pt x="14045" y="670184"/>
                    </a:cubicBezTo>
                    <a:cubicBezTo>
                      <a:pt x="20713" y="676852"/>
                      <a:pt x="25475" y="675899"/>
                      <a:pt x="27380" y="66923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  <p:sp>
            <p:nvSpPr>
              <p:cNvPr id="16" name="Caixa de texto 15">
                <a:extLst>
                  <a:ext uri="{FF2B5EF4-FFF2-40B4-BE49-F238E27FC236}">
                    <a16:creationId xmlns:a16="http://schemas.microsoft.com/office/drawing/2014/main" id="{1AA52088-CC08-4B31-88C3-7589922DEBB6}"/>
                  </a:ext>
                </a:extLst>
              </p:cNvPr>
              <p:cNvSpPr txBox="1"/>
              <p:nvPr/>
            </p:nvSpPr>
            <p:spPr>
              <a:xfrm>
                <a:off x="424893" y="3134417"/>
                <a:ext cx="21384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pt-BR" sz="1600" b="1" dirty="0"/>
                  <a:t>Exclua</a:t>
                </a:r>
                <a:r>
                  <a:rPr lang="pt-BR" sz="1600" dirty="0"/>
                  <a:t> a imagem ou o ícone do espaço reservado -</a:t>
                </a:r>
              </a:p>
            </p:txBody>
          </p:sp>
          <p:pic>
            <p:nvPicPr>
              <p:cNvPr id="13" name="Imagem 12" title="Imagem de Instruções do Modelo">
                <a:extLst>
                  <a:ext uri="{FF2B5EF4-FFF2-40B4-BE49-F238E27FC236}">
                    <a16:creationId xmlns:a16="http://schemas.microsoft.com/office/drawing/2014/main" id="{56A7864C-1101-45CF-B3E0-1BB84A195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681" t="6150" r="6599" b="6125"/>
              <a:stretch/>
            </p:blipFill>
            <p:spPr>
              <a:xfrm>
                <a:off x="2730660" y="963842"/>
                <a:ext cx="1905000" cy="192312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21" name="Elemento gráfico 18" title="Seta de Instruções do Modelo">
                <a:extLst>
                  <a:ext uri="{FF2B5EF4-FFF2-40B4-BE49-F238E27FC236}">
                    <a16:creationId xmlns:a16="http://schemas.microsoft.com/office/drawing/2014/main" id="{051A3989-527C-4619-9BF7-E99892F1986E}"/>
                  </a:ext>
                </a:extLst>
              </p:cNvPr>
              <p:cNvSpPr/>
              <p:nvPr/>
            </p:nvSpPr>
            <p:spPr>
              <a:xfrm rot="17820117">
                <a:off x="3452257" y="2502894"/>
                <a:ext cx="421360" cy="524851"/>
              </a:xfrm>
              <a:custGeom>
                <a:avLst/>
                <a:gdLst>
                  <a:gd name="connsiteX0" fmla="*/ 27380 w 542925"/>
                  <a:gd name="connsiteY0" fmla="*/ 669232 h 676275"/>
                  <a:gd name="connsiteX1" fmla="*/ 138823 w 542925"/>
                  <a:gd name="connsiteY1" fmla="*/ 376814 h 676275"/>
                  <a:gd name="connsiteX2" fmla="*/ 352183 w 542925"/>
                  <a:gd name="connsiteY2" fmla="*/ 147262 h 676275"/>
                  <a:gd name="connsiteX3" fmla="*/ 485533 w 542925"/>
                  <a:gd name="connsiteY3" fmla="*/ 68204 h 676275"/>
                  <a:gd name="connsiteX4" fmla="*/ 469340 w 542925"/>
                  <a:gd name="connsiteY4" fmla="*/ 96779 h 676275"/>
                  <a:gd name="connsiteX5" fmla="*/ 416953 w 542925"/>
                  <a:gd name="connsiteY5" fmla="*/ 192029 h 676275"/>
                  <a:gd name="connsiteX6" fmla="*/ 433145 w 542925"/>
                  <a:gd name="connsiteY6" fmla="*/ 216794 h 676275"/>
                  <a:gd name="connsiteX7" fmla="*/ 484580 w 542925"/>
                  <a:gd name="connsiteY7" fmla="*/ 124402 h 676275"/>
                  <a:gd name="connsiteX8" fmla="*/ 509345 w 542925"/>
                  <a:gd name="connsiteY8" fmla="*/ 78682 h 676275"/>
                  <a:gd name="connsiteX9" fmla="*/ 536015 w 542925"/>
                  <a:gd name="connsiteY9" fmla="*/ 37724 h 676275"/>
                  <a:gd name="connsiteX10" fmla="*/ 524585 w 542925"/>
                  <a:gd name="connsiteY10" fmla="*/ 7244 h 676275"/>
                  <a:gd name="connsiteX11" fmla="*/ 297890 w 542925"/>
                  <a:gd name="connsiteY11" fmla="*/ 39629 h 676275"/>
                  <a:gd name="connsiteX12" fmla="*/ 307415 w 542925"/>
                  <a:gd name="connsiteY12" fmla="*/ 71062 h 676275"/>
                  <a:gd name="connsiteX13" fmla="*/ 436003 w 542925"/>
                  <a:gd name="connsiteY13" fmla="*/ 54869 h 676275"/>
                  <a:gd name="connsiteX14" fmla="*/ 233120 w 542925"/>
                  <a:gd name="connsiteY14" fmla="*/ 208222 h 676275"/>
                  <a:gd name="connsiteX15" fmla="*/ 57860 w 542925"/>
                  <a:gd name="connsiteY15" fmla="*/ 473969 h 676275"/>
                  <a:gd name="connsiteX16" fmla="*/ 7378 w 542925"/>
                  <a:gd name="connsiteY16" fmla="*/ 648277 h 676275"/>
                  <a:gd name="connsiteX17" fmla="*/ 14045 w 542925"/>
                  <a:gd name="connsiteY17" fmla="*/ 670184 h 676275"/>
                  <a:gd name="connsiteX18" fmla="*/ 27380 w 542925"/>
                  <a:gd name="connsiteY18" fmla="*/ 669232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42925" h="676275">
                    <a:moveTo>
                      <a:pt x="27380" y="669232"/>
                    </a:moveTo>
                    <a:cubicBezTo>
                      <a:pt x="44525" y="565409"/>
                      <a:pt x="83578" y="465397"/>
                      <a:pt x="138823" y="376814"/>
                    </a:cubicBezTo>
                    <a:cubicBezTo>
                      <a:pt x="195020" y="288232"/>
                      <a:pt x="267410" y="209174"/>
                      <a:pt x="352183" y="147262"/>
                    </a:cubicBezTo>
                    <a:cubicBezTo>
                      <a:pt x="394093" y="116782"/>
                      <a:pt x="438860" y="90112"/>
                      <a:pt x="485533" y="68204"/>
                    </a:cubicBezTo>
                    <a:cubicBezTo>
                      <a:pt x="479818" y="77729"/>
                      <a:pt x="475055" y="87254"/>
                      <a:pt x="469340" y="96779"/>
                    </a:cubicBezTo>
                    <a:cubicBezTo>
                      <a:pt x="452195" y="128212"/>
                      <a:pt x="434098" y="160597"/>
                      <a:pt x="416953" y="192029"/>
                    </a:cubicBezTo>
                    <a:cubicBezTo>
                      <a:pt x="412190" y="201554"/>
                      <a:pt x="425525" y="230129"/>
                      <a:pt x="433145" y="216794"/>
                    </a:cubicBezTo>
                    <a:cubicBezTo>
                      <a:pt x="450290" y="186314"/>
                      <a:pt x="467435" y="154882"/>
                      <a:pt x="484580" y="124402"/>
                    </a:cubicBezTo>
                    <a:cubicBezTo>
                      <a:pt x="493153" y="109162"/>
                      <a:pt x="501725" y="93922"/>
                      <a:pt x="509345" y="78682"/>
                    </a:cubicBezTo>
                    <a:cubicBezTo>
                      <a:pt x="516965" y="64394"/>
                      <a:pt x="523633" y="48202"/>
                      <a:pt x="536015" y="37724"/>
                    </a:cubicBezTo>
                    <a:cubicBezTo>
                      <a:pt x="543635" y="31057"/>
                      <a:pt x="535063" y="5339"/>
                      <a:pt x="524585" y="7244"/>
                    </a:cubicBezTo>
                    <a:cubicBezTo>
                      <a:pt x="449338" y="21532"/>
                      <a:pt x="374090" y="32009"/>
                      <a:pt x="297890" y="39629"/>
                    </a:cubicBezTo>
                    <a:cubicBezTo>
                      <a:pt x="287413" y="40582"/>
                      <a:pt x="295033" y="72967"/>
                      <a:pt x="307415" y="71062"/>
                    </a:cubicBezTo>
                    <a:cubicBezTo>
                      <a:pt x="350278" y="66299"/>
                      <a:pt x="393140" y="61537"/>
                      <a:pt x="436003" y="54869"/>
                    </a:cubicBezTo>
                    <a:cubicBezTo>
                      <a:pt x="360755" y="94874"/>
                      <a:pt x="292175" y="147262"/>
                      <a:pt x="233120" y="208222"/>
                    </a:cubicBezTo>
                    <a:cubicBezTo>
                      <a:pt x="158825" y="284422"/>
                      <a:pt x="98818" y="375862"/>
                      <a:pt x="57860" y="473969"/>
                    </a:cubicBezTo>
                    <a:cubicBezTo>
                      <a:pt x="35000" y="530167"/>
                      <a:pt x="17855" y="588269"/>
                      <a:pt x="7378" y="648277"/>
                    </a:cubicBezTo>
                    <a:cubicBezTo>
                      <a:pt x="6425" y="655897"/>
                      <a:pt x="8330" y="665422"/>
                      <a:pt x="14045" y="670184"/>
                    </a:cubicBezTo>
                    <a:cubicBezTo>
                      <a:pt x="20713" y="676852"/>
                      <a:pt x="25475" y="675899"/>
                      <a:pt x="27380" y="66923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  <p:sp>
            <p:nvSpPr>
              <p:cNvPr id="17" name="Caixa de texto 16">
                <a:extLst>
                  <a:ext uri="{FF2B5EF4-FFF2-40B4-BE49-F238E27FC236}">
                    <a16:creationId xmlns:a16="http://schemas.microsoft.com/office/drawing/2014/main" id="{0F108E97-1B0C-4A75-91C1-1B9A03212BD0}"/>
                  </a:ext>
                </a:extLst>
              </p:cNvPr>
              <p:cNvSpPr txBox="1"/>
              <p:nvPr/>
            </p:nvSpPr>
            <p:spPr>
              <a:xfrm>
                <a:off x="2628134" y="3134416"/>
                <a:ext cx="21384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pt-BR" sz="1600" dirty="0"/>
                  <a:t>depois selecione </a:t>
                </a:r>
                <a:r>
                  <a:rPr lang="pt-BR" sz="1600" b="1" i="1" dirty="0"/>
                  <a:t>ou</a:t>
                </a:r>
                <a:r>
                  <a:rPr lang="pt-BR" sz="1600" dirty="0"/>
                  <a:t> arraste e solte sua foto</a:t>
                </a:r>
              </a:p>
            </p:txBody>
          </p:sp>
        </p:grpSp>
      </p:grpSp>
      <p:grpSp>
        <p:nvGrpSpPr>
          <p:cNvPr id="3" name="Grupo 2" descr="Escolha seu grupo de cores">
            <a:extLst>
              <a:ext uri="{FF2B5EF4-FFF2-40B4-BE49-F238E27FC236}">
                <a16:creationId xmlns:a16="http://schemas.microsoft.com/office/drawing/2014/main" id="{8E46338D-BE6F-B947-A1D4-563DEC313F81}"/>
              </a:ext>
            </a:extLst>
          </p:cNvPr>
          <p:cNvGrpSpPr/>
          <p:nvPr/>
        </p:nvGrpSpPr>
        <p:grpSpPr>
          <a:xfrm>
            <a:off x="2032575" y="4310352"/>
            <a:ext cx="8126850" cy="2434788"/>
            <a:chOff x="3489598" y="4310352"/>
            <a:chExt cx="8126850" cy="2434788"/>
          </a:xfrm>
        </p:grpSpPr>
        <p:sp>
          <p:nvSpPr>
            <p:cNvPr id="36" name="Retângulo 35" descr="Caixa de Plano de Fundo de Instruções">
              <a:extLst>
                <a:ext uri="{FF2B5EF4-FFF2-40B4-BE49-F238E27FC236}">
                  <a16:creationId xmlns:a16="http://schemas.microsoft.com/office/drawing/2014/main" id="{076CBD10-D15D-4FC1-8D9B-B4BEB3C1E3E5}"/>
                </a:ext>
              </a:extLst>
            </p:cNvPr>
            <p:cNvSpPr/>
            <p:nvPr/>
          </p:nvSpPr>
          <p:spPr>
            <a:xfrm>
              <a:off x="3489598" y="4310352"/>
              <a:ext cx="8126850" cy="2434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4" name="Oval 43" title="Elementos gráficos de plano de fundo – Círculos">
              <a:extLst>
                <a:ext uri="{FF2B5EF4-FFF2-40B4-BE49-F238E27FC236}">
                  <a16:creationId xmlns:a16="http://schemas.microsoft.com/office/drawing/2014/main" id="{AD5E115B-A01C-4789-8FA0-CA1A95794CDC}"/>
                </a:ext>
              </a:extLst>
            </p:cNvPr>
            <p:cNvSpPr/>
            <p:nvPr/>
          </p:nvSpPr>
          <p:spPr>
            <a:xfrm>
              <a:off x="11051058" y="4438465"/>
              <a:ext cx="426811" cy="42681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3" name="Caixa de texto 22">
              <a:extLst>
                <a:ext uri="{FF2B5EF4-FFF2-40B4-BE49-F238E27FC236}">
                  <a16:creationId xmlns:a16="http://schemas.microsoft.com/office/drawing/2014/main" id="{92C20CDD-0E88-460E-B553-CC0BFE2D7E81}"/>
                </a:ext>
              </a:extLst>
            </p:cNvPr>
            <p:cNvSpPr txBox="1"/>
            <p:nvPr/>
          </p:nvSpPr>
          <p:spPr>
            <a:xfrm>
              <a:off x="7437198" y="4729697"/>
              <a:ext cx="3118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2000" b="1" dirty="0"/>
                <a:t>Escolha suas cores</a:t>
              </a:r>
            </a:p>
          </p:txBody>
        </p:sp>
        <p:sp>
          <p:nvSpPr>
            <p:cNvPr id="22" name="Caixa de texto 21">
              <a:extLst>
                <a:ext uri="{FF2B5EF4-FFF2-40B4-BE49-F238E27FC236}">
                  <a16:creationId xmlns:a16="http://schemas.microsoft.com/office/drawing/2014/main" id="{0EDD0AB6-01C4-4545-BA3F-9047F2A0799E}"/>
                </a:ext>
              </a:extLst>
            </p:cNvPr>
            <p:cNvSpPr txBox="1"/>
            <p:nvPr/>
          </p:nvSpPr>
          <p:spPr>
            <a:xfrm>
              <a:off x="7437199" y="5178436"/>
              <a:ext cx="388401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1600" dirty="0"/>
                <a:t>Alterar a cor do seu Tema no modo de exibição </a:t>
              </a:r>
              <a:r>
                <a:rPr lang="pt-BR" sz="1600" b="1" dirty="0"/>
                <a:t>Slide Mestre</a:t>
              </a:r>
              <a:br>
                <a:rPr lang="pt-BR" sz="1600" dirty="0"/>
              </a:br>
              <a:br>
                <a:rPr lang="pt-BR" dirty="0"/>
              </a:br>
              <a:r>
                <a:rPr lang="pt-BR" dirty="0"/>
                <a:t>    </a:t>
              </a:r>
              <a:r>
                <a:rPr lang="pt-BR" sz="1200" dirty="0"/>
                <a:t>Exibir </a:t>
              </a:r>
              <a:r>
                <a:rPr lang="pt-BR" sz="1200" dirty="0">
                  <a:sym typeface="Wingdings" panose="05000000000000000000" pitchFamily="2" charset="2"/>
                </a:rPr>
                <a:t></a:t>
              </a:r>
              <a:r>
                <a:rPr lang="pt-BR" sz="1200" dirty="0"/>
                <a:t> Slide Mestre </a:t>
              </a:r>
              <a:r>
                <a:rPr lang="pt-BR" sz="1200" dirty="0">
                  <a:sym typeface="Wingdings" panose="05000000000000000000" pitchFamily="2" charset="2"/>
                </a:rPr>
                <a:t> Cores (</a:t>
              </a:r>
              <a:r>
                <a:rPr lang="pt-BR" sz="1200" i="1" dirty="0">
                  <a:sym typeface="Wingdings" panose="05000000000000000000" pitchFamily="2" charset="2"/>
                </a:rPr>
                <a:t>Seta de Menu Suspenso</a:t>
              </a:r>
              <a:r>
                <a:rPr lang="pt-BR" sz="1200" dirty="0">
                  <a:sym typeface="Wingdings" panose="05000000000000000000" pitchFamily="2" charset="2"/>
                </a:rPr>
                <a:t>)</a:t>
              </a:r>
              <a:endParaRPr lang="pt-BR" dirty="0"/>
            </a:p>
          </p:txBody>
        </p:sp>
        <p:pic>
          <p:nvPicPr>
            <p:cNvPr id="24" name="Imagem 23" title="Imagem de Instruções do Modelo">
              <a:extLst>
                <a:ext uri="{FF2B5EF4-FFF2-40B4-BE49-F238E27FC236}">
                  <a16:creationId xmlns:a16="http://schemas.microsoft.com/office/drawing/2014/main" id="{15E4CC77-F166-480D-B4C3-5D8B48679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4934" y="4962323"/>
              <a:ext cx="2738884" cy="11868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32" name="Elemento gráfico 18" title="Seta de Instruções do Modelo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5216308" y="4729662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pt-BR" dirty="0"/>
          </a:p>
        </p:txBody>
      </p:sp>
      <p:pic>
        <p:nvPicPr>
          <p:cNvPr id="35" name="Elemento gráfico 34" title="Ícone de Clique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8629" y="6049634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Caixa de texto 38">
            <a:extLst>
              <a:ext uri="{FF2B5EF4-FFF2-40B4-BE49-F238E27FC236}">
                <a16:creationId xmlns:a16="http://schemas.microsoft.com/office/drawing/2014/main" id="{EE816D14-AD3C-4935-8CBF-20A2233CD8EE}"/>
              </a:ext>
            </a:extLst>
          </p:cNvPr>
          <p:cNvSpPr txBox="1"/>
          <p:nvPr/>
        </p:nvSpPr>
        <p:spPr>
          <a:xfrm>
            <a:off x="9181559" y="930462"/>
            <a:ext cx="180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B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Exclua este slide quando você estiver acostumado a trabalhar com Modelos Mestre</a:t>
            </a:r>
          </a:p>
        </p:txBody>
      </p:sp>
      <p:grpSp>
        <p:nvGrpSpPr>
          <p:cNvPr id="54" name="Grupo 53" title="elemento gráfico de lixeira">
            <a:extLst>
              <a:ext uri="{FF2B5EF4-FFF2-40B4-BE49-F238E27FC236}">
                <a16:creationId xmlns:a16="http://schemas.microsoft.com/office/drawing/2014/main" id="{EDB4B58C-F60B-48DA-BCAD-2112E9BE7B4D}"/>
              </a:ext>
            </a:extLst>
          </p:cNvPr>
          <p:cNvGrpSpPr/>
          <p:nvPr/>
        </p:nvGrpSpPr>
        <p:grpSpPr>
          <a:xfrm>
            <a:off x="10990548" y="876479"/>
            <a:ext cx="687382" cy="687382"/>
            <a:chOff x="11174860" y="467747"/>
            <a:chExt cx="687382" cy="687382"/>
          </a:xfrm>
        </p:grpSpPr>
        <p:sp>
          <p:nvSpPr>
            <p:cNvPr id="53" name="Oval 52" title="Elementos gráficos de plano de fundo – Círculos">
              <a:extLst>
                <a:ext uri="{FF2B5EF4-FFF2-40B4-BE49-F238E27FC236}">
                  <a16:creationId xmlns:a16="http://schemas.microsoft.com/office/drawing/2014/main" id="{FAD8A723-1B46-4241-82C6-307FB9AFAA72}"/>
                </a:ext>
              </a:extLst>
            </p:cNvPr>
            <p:cNvSpPr/>
            <p:nvPr/>
          </p:nvSpPr>
          <p:spPr>
            <a:xfrm>
              <a:off x="11174860" y="467747"/>
              <a:ext cx="687382" cy="6873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9" name="Elemento gráfico 47" title="ícone de lixeira">
              <a:extLst>
                <a:ext uri="{FF2B5EF4-FFF2-40B4-BE49-F238E27FC236}">
                  <a16:creationId xmlns:a16="http://schemas.microsoft.com/office/drawing/2014/main" id="{8DA3E33B-4A06-4660-8AE8-549D26985401}"/>
                </a:ext>
              </a:extLst>
            </p:cNvPr>
            <p:cNvSpPr/>
            <p:nvPr/>
          </p:nvSpPr>
          <p:spPr>
            <a:xfrm>
              <a:off x="11388555" y="650855"/>
              <a:ext cx="259992" cy="321166"/>
            </a:xfrm>
            <a:custGeom>
              <a:avLst/>
              <a:gdLst>
                <a:gd name="connsiteX0" fmla="*/ 407881 w 418718"/>
                <a:gd name="connsiteY0" fmla="*/ 116995 h 517240"/>
                <a:gd name="connsiteX1" fmla="*/ 406403 w 418718"/>
                <a:gd name="connsiteY1" fmla="*/ 129803 h 517240"/>
                <a:gd name="connsiteX2" fmla="*/ 19951 w 418718"/>
                <a:gd name="connsiteY2" fmla="*/ 129803 h 517240"/>
                <a:gd name="connsiteX3" fmla="*/ 18473 w 418718"/>
                <a:gd name="connsiteY3" fmla="*/ 116995 h 517240"/>
                <a:gd name="connsiteX4" fmla="*/ 78818 w 418718"/>
                <a:gd name="connsiteY4" fmla="*/ 57635 h 517240"/>
                <a:gd name="connsiteX5" fmla="*/ 136453 w 418718"/>
                <a:gd name="connsiteY5" fmla="*/ 57635 h 517240"/>
                <a:gd name="connsiteX6" fmla="*/ 175122 w 418718"/>
                <a:gd name="connsiteY6" fmla="*/ 18474 h 517240"/>
                <a:gd name="connsiteX7" fmla="*/ 175369 w 418718"/>
                <a:gd name="connsiteY7" fmla="*/ 18473 h 517240"/>
                <a:gd name="connsiteX8" fmla="*/ 251231 w 418718"/>
                <a:gd name="connsiteY8" fmla="*/ 18473 h 517240"/>
                <a:gd name="connsiteX9" fmla="*/ 289408 w 418718"/>
                <a:gd name="connsiteY9" fmla="*/ 57389 h 517240"/>
                <a:gd name="connsiteX10" fmla="*/ 289408 w 418718"/>
                <a:gd name="connsiteY10" fmla="*/ 57389 h 517240"/>
                <a:gd name="connsiteX11" fmla="*/ 347044 w 418718"/>
                <a:gd name="connsiteY11" fmla="*/ 57389 h 517240"/>
                <a:gd name="connsiteX12" fmla="*/ 407881 w 418718"/>
                <a:gd name="connsiteY12" fmla="*/ 116995 h 517240"/>
                <a:gd name="connsiteX13" fmla="*/ 36453 w 418718"/>
                <a:gd name="connsiteY13" fmla="*/ 157389 h 517240"/>
                <a:gd name="connsiteX14" fmla="*/ 389901 w 418718"/>
                <a:gd name="connsiteY14" fmla="*/ 157389 h 517240"/>
                <a:gd name="connsiteX15" fmla="*/ 389901 w 418718"/>
                <a:gd name="connsiteY15" fmla="*/ 456896 h 517240"/>
                <a:gd name="connsiteX16" fmla="*/ 349507 w 418718"/>
                <a:gd name="connsiteY16" fmla="*/ 509359 h 517240"/>
                <a:gd name="connsiteX17" fmla="*/ 336453 w 418718"/>
                <a:gd name="connsiteY17" fmla="*/ 511083 h 517240"/>
                <a:gd name="connsiteX18" fmla="*/ 87931 w 418718"/>
                <a:gd name="connsiteY18" fmla="*/ 511083 h 517240"/>
                <a:gd name="connsiteX19" fmla="*/ 36452 w 418718"/>
                <a:gd name="connsiteY19" fmla="*/ 457172 h 517240"/>
                <a:gd name="connsiteX20" fmla="*/ 36453 w 418718"/>
                <a:gd name="connsiteY20" fmla="*/ 457142 h 517240"/>
                <a:gd name="connsiteX21" fmla="*/ 36453 w 418718"/>
                <a:gd name="connsiteY21" fmla="*/ 157635 h 517240"/>
                <a:gd name="connsiteX22" fmla="*/ 282758 w 418718"/>
                <a:gd name="connsiteY22" fmla="*/ 440640 h 517240"/>
                <a:gd name="connsiteX23" fmla="*/ 300492 w 418718"/>
                <a:gd name="connsiteY23" fmla="*/ 458374 h 517240"/>
                <a:gd name="connsiteX24" fmla="*/ 301724 w 418718"/>
                <a:gd name="connsiteY24" fmla="*/ 458374 h 517240"/>
                <a:gd name="connsiteX25" fmla="*/ 318719 w 418718"/>
                <a:gd name="connsiteY25" fmla="*/ 439654 h 517240"/>
                <a:gd name="connsiteX26" fmla="*/ 318719 w 418718"/>
                <a:gd name="connsiteY26" fmla="*/ 229556 h 517240"/>
                <a:gd name="connsiteX27" fmla="*/ 318719 w 418718"/>
                <a:gd name="connsiteY27" fmla="*/ 222906 h 517240"/>
                <a:gd name="connsiteX28" fmla="*/ 296379 w 418718"/>
                <a:gd name="connsiteY28" fmla="*/ 210762 h 517240"/>
                <a:gd name="connsiteX29" fmla="*/ 283497 w 418718"/>
                <a:gd name="connsiteY29" fmla="*/ 227832 h 517240"/>
                <a:gd name="connsiteX30" fmla="*/ 283497 w 418718"/>
                <a:gd name="connsiteY30" fmla="*/ 440640 h 517240"/>
                <a:gd name="connsiteX31" fmla="*/ 194088 w 418718"/>
                <a:gd name="connsiteY31" fmla="*/ 440640 h 517240"/>
                <a:gd name="connsiteX32" fmla="*/ 211822 w 418718"/>
                <a:gd name="connsiteY32" fmla="*/ 458374 h 517240"/>
                <a:gd name="connsiteX33" fmla="*/ 215517 w 418718"/>
                <a:gd name="connsiteY33" fmla="*/ 458374 h 517240"/>
                <a:gd name="connsiteX34" fmla="*/ 232019 w 418718"/>
                <a:gd name="connsiteY34" fmla="*/ 439654 h 517240"/>
                <a:gd name="connsiteX35" fmla="*/ 232019 w 418718"/>
                <a:gd name="connsiteY35" fmla="*/ 229310 h 517240"/>
                <a:gd name="connsiteX36" fmla="*/ 232019 w 418718"/>
                <a:gd name="connsiteY36" fmla="*/ 222906 h 517240"/>
                <a:gd name="connsiteX37" fmla="*/ 214532 w 418718"/>
                <a:gd name="connsiteY37" fmla="*/ 209852 h 517240"/>
                <a:gd name="connsiteX38" fmla="*/ 197044 w 418718"/>
                <a:gd name="connsiteY38" fmla="*/ 228078 h 517240"/>
                <a:gd name="connsiteX39" fmla="*/ 197044 w 418718"/>
                <a:gd name="connsiteY39" fmla="*/ 440640 h 517240"/>
                <a:gd name="connsiteX40" fmla="*/ 105419 w 418718"/>
                <a:gd name="connsiteY40" fmla="*/ 440640 h 517240"/>
                <a:gd name="connsiteX41" fmla="*/ 123153 w 418718"/>
                <a:gd name="connsiteY41" fmla="*/ 458374 h 517240"/>
                <a:gd name="connsiteX42" fmla="*/ 123153 w 418718"/>
                <a:gd name="connsiteY42" fmla="*/ 458374 h 517240"/>
                <a:gd name="connsiteX43" fmla="*/ 141641 w 418718"/>
                <a:gd name="connsiteY43" fmla="*/ 441948 h 517240"/>
                <a:gd name="connsiteX44" fmla="*/ 141625 w 418718"/>
                <a:gd name="connsiteY44" fmla="*/ 439654 h 517240"/>
                <a:gd name="connsiteX45" fmla="*/ 141625 w 418718"/>
                <a:gd name="connsiteY45" fmla="*/ 229310 h 517240"/>
                <a:gd name="connsiteX46" fmla="*/ 141625 w 418718"/>
                <a:gd name="connsiteY46" fmla="*/ 222906 h 517240"/>
                <a:gd name="connsiteX47" fmla="*/ 120363 w 418718"/>
                <a:gd name="connsiteY47" fmla="*/ 209605 h 517240"/>
                <a:gd name="connsiteX48" fmla="*/ 106650 w 418718"/>
                <a:gd name="connsiteY48" fmla="*/ 228078 h 517240"/>
                <a:gd name="connsiteX49" fmla="*/ 106650 w 418718"/>
                <a:gd name="connsiteY49" fmla="*/ 440640 h 5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18718" h="517240">
                  <a:moveTo>
                    <a:pt x="407881" y="116995"/>
                  </a:moveTo>
                  <a:cubicBezTo>
                    <a:pt x="407876" y="121306"/>
                    <a:pt x="407379" y="125603"/>
                    <a:pt x="406403" y="129803"/>
                  </a:cubicBezTo>
                  <a:lnTo>
                    <a:pt x="19951" y="129803"/>
                  </a:lnTo>
                  <a:cubicBezTo>
                    <a:pt x="18974" y="125603"/>
                    <a:pt x="18479" y="121306"/>
                    <a:pt x="18473" y="116995"/>
                  </a:cubicBezTo>
                  <a:cubicBezTo>
                    <a:pt x="19011" y="84053"/>
                    <a:pt x="45871" y="57631"/>
                    <a:pt x="78818" y="57635"/>
                  </a:cubicBezTo>
                  <a:lnTo>
                    <a:pt x="136453" y="57635"/>
                  </a:lnTo>
                  <a:cubicBezTo>
                    <a:pt x="136317" y="36143"/>
                    <a:pt x="153630" y="18610"/>
                    <a:pt x="175122" y="18474"/>
                  </a:cubicBezTo>
                  <a:cubicBezTo>
                    <a:pt x="175204" y="18473"/>
                    <a:pt x="175287" y="18473"/>
                    <a:pt x="175369" y="18473"/>
                  </a:cubicBezTo>
                  <a:lnTo>
                    <a:pt x="251231" y="18473"/>
                  </a:lnTo>
                  <a:cubicBezTo>
                    <a:pt x="272492" y="18743"/>
                    <a:pt x="289546" y="36127"/>
                    <a:pt x="289408" y="57389"/>
                  </a:cubicBezTo>
                  <a:lnTo>
                    <a:pt x="289408" y="57389"/>
                  </a:lnTo>
                  <a:lnTo>
                    <a:pt x="347044" y="57389"/>
                  </a:lnTo>
                  <a:cubicBezTo>
                    <a:pt x="380278" y="57115"/>
                    <a:pt x="407475" y="83763"/>
                    <a:pt x="407881" y="116995"/>
                  </a:cubicBezTo>
                  <a:close/>
                  <a:moveTo>
                    <a:pt x="36453" y="157389"/>
                  </a:moveTo>
                  <a:lnTo>
                    <a:pt x="389901" y="157389"/>
                  </a:lnTo>
                  <a:lnTo>
                    <a:pt x="389901" y="456896"/>
                  </a:lnTo>
                  <a:cubicBezTo>
                    <a:pt x="390566" y="481746"/>
                    <a:pt x="373699" y="503649"/>
                    <a:pt x="349507" y="509359"/>
                  </a:cubicBezTo>
                  <a:cubicBezTo>
                    <a:pt x="345261" y="510553"/>
                    <a:pt x="340864" y="511132"/>
                    <a:pt x="336453" y="511083"/>
                  </a:cubicBezTo>
                  <a:lnTo>
                    <a:pt x="87931" y="511083"/>
                  </a:lnTo>
                  <a:cubicBezTo>
                    <a:pt x="58828" y="510410"/>
                    <a:pt x="35780" y="486273"/>
                    <a:pt x="36452" y="457172"/>
                  </a:cubicBezTo>
                  <a:cubicBezTo>
                    <a:pt x="36453" y="457162"/>
                    <a:pt x="36453" y="457152"/>
                    <a:pt x="36453" y="457142"/>
                  </a:cubicBezTo>
                  <a:lnTo>
                    <a:pt x="36453" y="157635"/>
                  </a:lnTo>
                  <a:close/>
                  <a:moveTo>
                    <a:pt x="282758" y="440640"/>
                  </a:moveTo>
                  <a:cubicBezTo>
                    <a:pt x="282758" y="450433"/>
                    <a:pt x="290699" y="458374"/>
                    <a:pt x="300492" y="458374"/>
                  </a:cubicBezTo>
                  <a:lnTo>
                    <a:pt x="301724" y="458374"/>
                  </a:lnTo>
                  <a:cubicBezTo>
                    <a:pt x="311561" y="457842"/>
                    <a:pt x="319137" y="449497"/>
                    <a:pt x="318719" y="439654"/>
                  </a:cubicBezTo>
                  <a:lnTo>
                    <a:pt x="318719" y="229556"/>
                  </a:lnTo>
                  <a:cubicBezTo>
                    <a:pt x="318960" y="227346"/>
                    <a:pt x="318960" y="225116"/>
                    <a:pt x="318719" y="222906"/>
                  </a:cubicBezTo>
                  <a:cubicBezTo>
                    <a:pt x="315903" y="213383"/>
                    <a:pt x="305901" y="207947"/>
                    <a:pt x="296379" y="210762"/>
                  </a:cubicBezTo>
                  <a:cubicBezTo>
                    <a:pt x="288800" y="213004"/>
                    <a:pt x="283573" y="219930"/>
                    <a:pt x="283497" y="227832"/>
                  </a:cubicBezTo>
                  <a:lnTo>
                    <a:pt x="283497" y="440640"/>
                  </a:lnTo>
                  <a:close/>
                  <a:moveTo>
                    <a:pt x="194088" y="440640"/>
                  </a:moveTo>
                  <a:cubicBezTo>
                    <a:pt x="194088" y="450433"/>
                    <a:pt x="202028" y="458374"/>
                    <a:pt x="211822" y="458374"/>
                  </a:cubicBezTo>
                  <a:lnTo>
                    <a:pt x="215517" y="458374"/>
                  </a:lnTo>
                  <a:cubicBezTo>
                    <a:pt x="225220" y="457714"/>
                    <a:pt x="232582" y="449364"/>
                    <a:pt x="232019" y="439654"/>
                  </a:cubicBezTo>
                  <a:lnTo>
                    <a:pt x="232019" y="229310"/>
                  </a:lnTo>
                  <a:cubicBezTo>
                    <a:pt x="232513" y="227204"/>
                    <a:pt x="232513" y="225012"/>
                    <a:pt x="232019" y="222906"/>
                  </a:cubicBezTo>
                  <a:cubicBezTo>
                    <a:pt x="229874" y="215059"/>
                    <a:pt x="222665" y="209677"/>
                    <a:pt x="214532" y="209852"/>
                  </a:cubicBezTo>
                  <a:cubicBezTo>
                    <a:pt x="204698" y="210120"/>
                    <a:pt x="196906" y="218242"/>
                    <a:pt x="197044" y="228078"/>
                  </a:cubicBezTo>
                  <a:lnTo>
                    <a:pt x="197044" y="440640"/>
                  </a:lnTo>
                  <a:close/>
                  <a:moveTo>
                    <a:pt x="105419" y="440640"/>
                  </a:moveTo>
                  <a:cubicBezTo>
                    <a:pt x="105419" y="450433"/>
                    <a:pt x="113358" y="458374"/>
                    <a:pt x="123153" y="458374"/>
                  </a:cubicBezTo>
                  <a:lnTo>
                    <a:pt x="123153" y="458374"/>
                  </a:lnTo>
                  <a:cubicBezTo>
                    <a:pt x="132794" y="458943"/>
                    <a:pt x="141071" y="451588"/>
                    <a:pt x="141641" y="441948"/>
                  </a:cubicBezTo>
                  <a:cubicBezTo>
                    <a:pt x="141686" y="441184"/>
                    <a:pt x="141681" y="440418"/>
                    <a:pt x="141625" y="439654"/>
                  </a:cubicBezTo>
                  <a:lnTo>
                    <a:pt x="141625" y="229310"/>
                  </a:lnTo>
                  <a:cubicBezTo>
                    <a:pt x="142119" y="227204"/>
                    <a:pt x="142119" y="225012"/>
                    <a:pt x="141625" y="222906"/>
                  </a:cubicBezTo>
                  <a:cubicBezTo>
                    <a:pt x="139427" y="213362"/>
                    <a:pt x="129908" y="207407"/>
                    <a:pt x="120363" y="209605"/>
                  </a:cubicBezTo>
                  <a:cubicBezTo>
                    <a:pt x="111876" y="211560"/>
                    <a:pt x="106065" y="219389"/>
                    <a:pt x="106650" y="228078"/>
                  </a:cubicBezTo>
                  <a:lnTo>
                    <a:pt x="106650" y="4406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2D8260F-F1E9-49CB-AE09-EF768722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Customize </a:t>
            </a:r>
            <a:r>
              <a:rPr lang="pt-BR" dirty="0" err="1"/>
              <a:t>this</a:t>
            </a:r>
            <a:r>
              <a:rPr lang="pt-BR" dirty="0"/>
              <a:t> Slide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BR" smtClean="0"/>
              <a:pPr rtl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44" y="575510"/>
            <a:ext cx="5472000" cy="432000"/>
          </a:xfrm>
        </p:spPr>
        <p:txBody>
          <a:bodyPr rtlCol="0" anchor="b" anchorCtr="0"/>
          <a:lstStyle/>
          <a:p>
            <a:pPr rtl="0"/>
            <a:r>
              <a:rPr lang="pt-BR" dirty="0"/>
              <a:t>Contexto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8944" y="1045846"/>
            <a:ext cx="5719248" cy="1523168"/>
          </a:xfrm>
        </p:spPr>
        <p:txBody>
          <a:bodyPr rtlCol="0"/>
          <a:lstStyle/>
          <a:p>
            <a:pPr rtl="0"/>
            <a:r>
              <a:rPr lang="pt-BR" dirty="0"/>
              <a:t>Estimar a variação dos índices da bolsa de valores tem como principal objetivo decompor os fatores que podem impactar os preços de ações.</a:t>
            </a:r>
          </a:p>
          <a:p>
            <a:pPr rtl="0"/>
            <a:r>
              <a:rPr lang="pt-BR" dirty="0"/>
              <a:t>Um maior poder de previsão representa melhores alocações de recursos e redução de riscos para investidores e credores.</a:t>
            </a:r>
          </a:p>
        </p:txBody>
      </p:sp>
      <p:sp>
        <p:nvSpPr>
          <p:cNvPr id="15" name="Forma Livre 5" descr="Ênfase de imagem vazi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109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6" name="Forma Livre 5" descr="Ênfase de imagem sólid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823015" y="158756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2E188BF-4EB9-483A-B500-54CED020A6E0}"/>
              </a:ext>
            </a:extLst>
          </p:cNvPr>
          <p:cNvSpPr txBox="1">
            <a:spLocks/>
          </p:cNvSpPr>
          <p:nvPr/>
        </p:nvSpPr>
        <p:spPr>
          <a:xfrm>
            <a:off x="624000" y="2761832"/>
            <a:ext cx="5472000" cy="43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Inspiração e Limitações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F730D21D-85A0-4172-95D0-34DF927988C7}"/>
              </a:ext>
            </a:extLst>
          </p:cNvPr>
          <p:cNvSpPr txBox="1">
            <a:spLocks/>
          </p:cNvSpPr>
          <p:nvPr/>
        </p:nvSpPr>
        <p:spPr>
          <a:xfrm>
            <a:off x="598943" y="3402019"/>
            <a:ext cx="5719249" cy="26785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maioria dos estudos relacionados a NLP e Mercado de ações se concentram nos EUA. </a:t>
            </a:r>
          </a:p>
          <a:p>
            <a:r>
              <a:rPr lang="pt-BR" dirty="0"/>
              <a:t>A maioria dos estudos em NLP são teses de mestrado ou doutorado devido ao grande trabalho exigido.</a:t>
            </a:r>
          </a:p>
          <a:p>
            <a:pPr algn="just"/>
            <a:r>
              <a:rPr lang="pt-BR" dirty="0"/>
              <a:t>Devido a limitação de tempo, para esse projeto foi utilizada uma base já tratada e rotulada presente no Kaggle: </a:t>
            </a:r>
            <a:r>
              <a:rPr lang="pt-BR" dirty="0">
                <a:hlinkClick r:id="rId2"/>
              </a:rPr>
              <a:t>https://bit.ly/30HN1bb</a:t>
            </a:r>
            <a:r>
              <a:rPr lang="pt-BR" dirty="0"/>
              <a:t>. O período dos tweets foram de 31/07/2018 a 25/10/2018, tal recorte limita a acurácia de alguns modelos, que geralmente precisam de uma amostra maior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BE91310C-6644-4EEA-952D-36800146F3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724" r="4724"/>
          <a:stretch>
            <a:fillRect/>
          </a:stretch>
        </p:blipFill>
        <p:spPr>
          <a:xfrm>
            <a:off x="6857999" y="1684742"/>
            <a:ext cx="4527939" cy="4333769"/>
          </a:xfr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00" y="610367"/>
            <a:ext cx="5472000" cy="432000"/>
          </a:xfrm>
        </p:spPr>
        <p:txBody>
          <a:bodyPr rtlCol="0" anchor="b" anchorCtr="0"/>
          <a:lstStyle/>
          <a:p>
            <a:pPr rtl="0"/>
            <a:r>
              <a:rPr lang="pt-BR" dirty="0"/>
              <a:t>IBOVESPA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1998" y="1350898"/>
            <a:ext cx="6356273" cy="2297908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IBOVESPA - Índice da Bolsa de Valores de São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Fundação - 23 de agosto de 1890 (129 anos)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Quinta maior bolsa de mercado de capitais e financeiro do mundo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Variação nos últimos 5 anos: +145,36%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Principais Empresas: Petrobras (10,62%), Vale (8,63%), Bradesco (8,13%), Itaú Unibanco (7,73%)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639458-A142-4F9B-BCE1-A215D716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3429000"/>
            <a:ext cx="5786119" cy="3048337"/>
          </a:xfrm>
          <a:prstGeom prst="rect">
            <a:avLst/>
          </a:prstGeom>
        </p:spPr>
      </p:pic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1AA3A1E9-CB48-434D-9408-F7F3ACFB74A2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23084" r="23084"/>
          <a:stretch>
            <a:fillRect/>
          </a:stretch>
        </p:blipFill>
        <p:spPr>
          <a:xfrm>
            <a:off x="6721680" y="1104902"/>
            <a:ext cx="4868572" cy="5087808"/>
          </a:xfrm>
        </p:spPr>
      </p:pic>
      <p:sp>
        <p:nvSpPr>
          <p:cNvPr id="67" name="Forma Livre 5" descr="Bloco de ênfase sólido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287914" y="478737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66" name="Forma Livre 5" descr="Bloco de ênfase vazio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31429" y="495316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7559A6-C9B5-4401-A7C6-7AB322DC883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30E466-E12D-4D36-B583-1310F0B71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02" y="1814659"/>
            <a:ext cx="9222596" cy="32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7" y="643009"/>
            <a:ext cx="5472000" cy="432000"/>
          </a:xfrm>
        </p:spPr>
        <p:txBody>
          <a:bodyPr rtlCol="0" anchor="b" anchorCtr="0"/>
          <a:lstStyle/>
          <a:p>
            <a:pPr rtl="0"/>
            <a:r>
              <a:rPr lang="pt-BR" dirty="0"/>
              <a:t>Twitter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7261" y="1176630"/>
            <a:ext cx="5472000" cy="1613506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Fundação - 15 de julho de 2006 (13 anos)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12ª maior rede social do mundo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Uso de análise de sentimento é favorecido pela limitação de caracteres em posts e relativa facilidade em importar tweets</a:t>
            </a:r>
          </a:p>
        </p:txBody>
      </p:sp>
      <p:pic>
        <p:nvPicPr>
          <p:cNvPr id="8" name="Espaço Reservado para Imagem 7" descr="Imagem do slide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2740" y="643009"/>
            <a:ext cx="5511600" cy="5726113"/>
          </a:xfrm>
        </p:spPr>
      </p:pic>
      <p:sp>
        <p:nvSpPr>
          <p:cNvPr id="66" name="Forma Livre 5" descr="Bloco de ênfase vazio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730754" y="493726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67" name="Forma Livre 5" descr="Bloco de ênfase sólido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164D05-EDBE-425A-908C-25A92630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5" y="3150199"/>
            <a:ext cx="505925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4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1E2C35-ABAC-4E46-B27C-4F316B72F06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AE8E98-773B-4315-B4E7-29FBDD2F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495550"/>
            <a:ext cx="98488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4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Espaço reservado para imagem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orma Livre 5" descr="Ênfase vazia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1" name="Caixa de texto 30" descr="Ênfase de sinalizador para título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21" name="Triângulos Isósceles 20" descr="Ênfase de sombra para título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B03089F-BAFD-4177-9CAA-2AAC89C13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4994" y="2643775"/>
            <a:ext cx="5622012" cy="1754159"/>
          </a:xfrm>
        </p:spPr>
        <p:txBody>
          <a:bodyPr/>
          <a:lstStyle/>
          <a:p>
            <a:r>
              <a:rPr lang="en-US" b="0" dirty="0" err="1"/>
              <a:t>Análise</a:t>
            </a:r>
            <a:r>
              <a:rPr lang="en-US" b="0" dirty="0"/>
              <a:t> </a:t>
            </a:r>
            <a:r>
              <a:rPr lang="en-US" b="0" dirty="0" err="1"/>
              <a:t>exploratória</a:t>
            </a:r>
            <a:r>
              <a:rPr lang="en-US" b="0" dirty="0"/>
              <a:t>  e </a:t>
            </a:r>
            <a:r>
              <a:rPr lang="en-US" b="0" dirty="0" err="1"/>
              <a:t>manipulação</a:t>
            </a:r>
            <a:r>
              <a:rPr lang="en-US" b="0" dirty="0"/>
              <a:t> de dados</a:t>
            </a:r>
            <a:br>
              <a:rPr lang="en-US" b="0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78732"/>
            <a:ext cx="5472000" cy="432000"/>
          </a:xfrm>
        </p:spPr>
        <p:txBody>
          <a:bodyPr rtlCol="0" anchor="b" anchorCtr="0"/>
          <a:lstStyle/>
          <a:p>
            <a:pPr rtl="0"/>
            <a:r>
              <a:rPr lang="pt-BR" dirty="0"/>
              <a:t>Especificações da Análise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05" y="940149"/>
            <a:ext cx="7306282" cy="2918417"/>
          </a:xfrm>
        </p:spPr>
        <p:txBody>
          <a:bodyPr rtlCol="0"/>
          <a:lstStyle/>
          <a:p>
            <a:pPr rtl="0"/>
            <a:r>
              <a:rPr lang="pt-BR" dirty="0"/>
              <a:t>Duas bases utilizadas: </a:t>
            </a:r>
          </a:p>
          <a:p>
            <a:pPr rtl="0"/>
            <a:endParaRPr lang="pt-BR" dirty="0"/>
          </a:p>
          <a:p>
            <a:pPr rtl="0"/>
            <a:r>
              <a:rPr lang="pt-BR" sz="2400" b="1" dirty="0"/>
              <a:t>IBOVESPA: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Fonte: Yahoo </a:t>
            </a:r>
            <a:r>
              <a:rPr lang="pt-BR" dirty="0" err="1"/>
              <a:t>Finance</a:t>
            </a:r>
            <a:r>
              <a:rPr lang="pt-BR" dirty="0"/>
              <a:t>,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Variável Dependente: ‘</a:t>
            </a:r>
            <a:r>
              <a:rPr lang="pt-BR" dirty="0" err="1"/>
              <a:t>Adj</a:t>
            </a:r>
            <a:r>
              <a:rPr lang="pt-BR" dirty="0"/>
              <a:t> Close’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Tratamento da variável dependente: Binário (+1 para variações positivas e 0 para variações negativas e neutras) – (</a:t>
            </a:r>
            <a:r>
              <a:rPr lang="en-US" b="1" dirty="0" err="1"/>
              <a:t>day_var</a:t>
            </a:r>
            <a:r>
              <a:rPr lang="en-US" b="1" dirty="0"/>
              <a:t>)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Utilização das diferenças entre cotação de D e D+1 – </a:t>
            </a:r>
            <a:r>
              <a:rPr lang="pt-BR" b="1" dirty="0"/>
              <a:t>(</a:t>
            </a:r>
            <a:r>
              <a:rPr lang="pt-BR" b="1" dirty="0" err="1"/>
              <a:t>day_diff</a:t>
            </a:r>
            <a:r>
              <a:rPr lang="pt-BR" b="1" dirty="0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9" name="Espaço Reservado para Imagem 18" descr="Espaço reservado para imagem abaixo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75685" y="1962000"/>
            <a:ext cx="1751971" cy="1548000"/>
          </a:xfrm>
        </p:spPr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D1A8D52-D5D8-4490-966C-1D7FB0660A7A}"/>
              </a:ext>
            </a:extLst>
          </p:cNvPr>
          <p:cNvSpPr txBox="1">
            <a:spLocks/>
          </p:cNvSpPr>
          <p:nvPr/>
        </p:nvSpPr>
        <p:spPr>
          <a:xfrm>
            <a:off x="431999" y="4129201"/>
            <a:ext cx="8022712" cy="2421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/>
              <a:t>Tweets: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Fonte: </a:t>
            </a:r>
            <a:r>
              <a:rPr lang="pt-BR" dirty="0" err="1"/>
              <a:t>Kaggle</a:t>
            </a:r>
            <a:r>
              <a:rPr lang="pt-BR" dirty="0"/>
              <a:t> (‘</a:t>
            </a:r>
            <a:r>
              <a:rPr lang="pt-BR" dirty="0" err="1"/>
              <a:t>Portuguese</a:t>
            </a:r>
            <a:r>
              <a:rPr lang="pt-BR" dirty="0"/>
              <a:t> Tweets for </a:t>
            </a:r>
            <a:r>
              <a:rPr lang="pt-BR" dirty="0" err="1"/>
              <a:t>Sentiment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’ : </a:t>
            </a:r>
            <a:r>
              <a:rPr lang="pt-BR" dirty="0" err="1"/>
              <a:t>Augustop</a:t>
            </a:r>
            <a:r>
              <a:rPr lang="pt-BR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Variável Independente: ‘</a:t>
            </a:r>
            <a:r>
              <a:rPr lang="pt-BR" dirty="0" err="1"/>
              <a:t>sentiment</a:t>
            </a:r>
            <a:r>
              <a:rPr lang="pt-BR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Tratamento da variável independente: Tweets positivos: +1, tweets negativos: -1 (</a:t>
            </a:r>
            <a:r>
              <a:rPr lang="en-US" b="1" dirty="0" err="1"/>
              <a:t>bin_variation</a:t>
            </a:r>
            <a:r>
              <a:rPr lang="en-US" b="1" dirty="0"/>
              <a:t>)</a:t>
            </a:r>
            <a:r>
              <a:rPr lang="pt-BR" dirty="0"/>
              <a:t>. Para o período utilizado foram coletados mais de 65 mil tweets que então foram consolidados em um score. (</a:t>
            </a:r>
            <a:r>
              <a:rPr lang="en-US" b="1" dirty="0" err="1"/>
              <a:t>sum_sentiment</a:t>
            </a:r>
            <a:r>
              <a:rPr lang="en-US" b="1" dirty="0"/>
              <a:t>)</a:t>
            </a:r>
            <a:r>
              <a:rPr lang="pt-BR" dirty="0"/>
              <a:t> 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537394D1-51F2-42C0-96B8-BEEEF02A5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267" r="12267"/>
          <a:stretch>
            <a:fillRect/>
          </a:stretch>
        </p:blipFill>
        <p:spPr>
          <a:xfrm>
            <a:off x="8234260" y="828818"/>
            <a:ext cx="2005918" cy="1772390"/>
          </a:xfrm>
        </p:spPr>
      </p:pic>
      <p:sp>
        <p:nvSpPr>
          <p:cNvPr id="9" name="Forma Livre 5" descr="Bloco de ênfase sólido">
            <a:extLst>
              <a:ext uri="{FF2B5EF4-FFF2-40B4-BE49-F238E27FC236}">
                <a16:creationId xmlns:a16="http://schemas.microsoft.com/office/drawing/2014/main" id="{D4F27506-D21E-40E0-B036-4BFC393B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328107" y="208690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E0BCA3FD-C90A-4000-AD01-D9D03F470A0D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 l="20394" r="20394"/>
          <a:stretch>
            <a:fillRect/>
          </a:stretch>
        </p:blipFill>
        <p:spPr>
          <a:xfrm>
            <a:off x="9512420" y="198414"/>
            <a:ext cx="2405261" cy="2125239"/>
          </a:xfrm>
        </p:spPr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2_TF16411253.potx" id="{F17DFD64-FF90-49B0-8503-7FD4772DC79A}" vid="{BF60D469-03C8-4E76-8C7A-FDDB799F906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fb0879af-3eba-417a-a55a-ffe6dcd6ca77"/>
    <ds:schemaRef ds:uri="http://www.w3.org/XML/1998/namespace"/>
    <ds:schemaRef ds:uri="http://schemas.microsoft.com/office/2006/metadata/properties"/>
    <ds:schemaRef ds:uri="http://purl.org/dc/elements/1.1/"/>
    <ds:schemaRef ds:uri="6dc4bcd6-49db-4c07-9060-8acfc67cef9f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geométrica</Template>
  <TotalTime>0</TotalTime>
  <Words>1145</Words>
  <Application>Microsoft Office PowerPoint</Application>
  <PresentationFormat>Widescreen</PresentationFormat>
  <Paragraphs>153</Paragraphs>
  <Slides>23</Slides>
  <Notes>11</Notes>
  <HiddenSlides>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Corbel</vt:lpstr>
      <vt:lpstr>Times New Roman</vt:lpstr>
      <vt:lpstr>Tema do Office</vt:lpstr>
      <vt:lpstr>Variações  no  Ibovespa  podem  ser  explicadas por  análise de sentimento de tweets?</vt:lpstr>
      <vt:lpstr>Contexto e Introdução</vt:lpstr>
      <vt:lpstr>Contexto</vt:lpstr>
      <vt:lpstr>IBOVESPA</vt:lpstr>
      <vt:lpstr>Apresentação do PowerPoint</vt:lpstr>
      <vt:lpstr>Twitter</vt:lpstr>
      <vt:lpstr>Apresentação do PowerPoint</vt:lpstr>
      <vt:lpstr>Análise exploratória  e manipulação de dados </vt:lpstr>
      <vt:lpstr>Especificações da Análise</vt:lpstr>
      <vt:lpstr>Plotando variáveis</vt:lpstr>
      <vt:lpstr>Plotando variáveis</vt:lpstr>
      <vt:lpstr>Plotando variáveis – Retirando outliers </vt:lpstr>
      <vt:lpstr>Normalização</vt:lpstr>
      <vt:lpstr>Plotando gráficos com diferentes métodos de normalização</vt:lpstr>
      <vt:lpstr>Estimando modelos de predição</vt:lpstr>
      <vt:lpstr>Regressão Linear com MinMaxScaler e Standard Scaler</vt:lpstr>
      <vt:lpstr>Regressão Linear com MinMaxScaler e Standard Scaler</vt:lpstr>
      <vt:lpstr>Prophet</vt:lpstr>
      <vt:lpstr>Regressão Logística</vt:lpstr>
      <vt:lpstr>Conclusão e Próximos passos</vt:lpstr>
      <vt:lpstr>Obrigado</vt:lpstr>
      <vt:lpstr>Lorem ipsum dolor sit amet, consectetur adipiscing elit. </vt:lpstr>
      <vt:lpstr>How to Customize this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2020-01-21T18:57:35Z</dcterms:created>
  <dcterms:modified xsi:type="dcterms:W3CDTF">2020-02-11T21:58:22Z</dcterms:modified>
</cp:coreProperties>
</file>